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30603825" cy="43205400"/>
  <p:notesSz cx="6858000" cy="9144000"/>
  <p:defaultTextStyle>
    <a:defPPr>
      <a:defRPr lang="en-US"/>
    </a:defPPr>
    <a:lvl1pPr marL="0" algn="l" defTabSz="4217588" rtl="0" eaLnBrk="1" latinLnBrk="0" hangingPunct="1">
      <a:defRPr sz="8300" kern="1200">
        <a:solidFill>
          <a:schemeClr val="tx1"/>
        </a:solidFill>
        <a:latin typeface="+mn-lt"/>
        <a:ea typeface="+mn-ea"/>
        <a:cs typeface="+mn-cs"/>
      </a:defRPr>
    </a:lvl1pPr>
    <a:lvl2pPr marL="2108794" algn="l" defTabSz="4217588" rtl="0" eaLnBrk="1" latinLnBrk="0" hangingPunct="1">
      <a:defRPr sz="8300" kern="1200">
        <a:solidFill>
          <a:schemeClr val="tx1"/>
        </a:solidFill>
        <a:latin typeface="+mn-lt"/>
        <a:ea typeface="+mn-ea"/>
        <a:cs typeface="+mn-cs"/>
      </a:defRPr>
    </a:lvl2pPr>
    <a:lvl3pPr marL="4217588" algn="l" defTabSz="4217588" rtl="0" eaLnBrk="1" latinLnBrk="0" hangingPunct="1">
      <a:defRPr sz="8300" kern="1200">
        <a:solidFill>
          <a:schemeClr val="tx1"/>
        </a:solidFill>
        <a:latin typeface="+mn-lt"/>
        <a:ea typeface="+mn-ea"/>
        <a:cs typeface="+mn-cs"/>
      </a:defRPr>
    </a:lvl3pPr>
    <a:lvl4pPr marL="6326382" algn="l" defTabSz="4217588" rtl="0" eaLnBrk="1" latinLnBrk="0" hangingPunct="1">
      <a:defRPr sz="8300" kern="1200">
        <a:solidFill>
          <a:schemeClr val="tx1"/>
        </a:solidFill>
        <a:latin typeface="+mn-lt"/>
        <a:ea typeface="+mn-ea"/>
        <a:cs typeface="+mn-cs"/>
      </a:defRPr>
    </a:lvl4pPr>
    <a:lvl5pPr marL="8435175" algn="l" defTabSz="4217588" rtl="0" eaLnBrk="1" latinLnBrk="0" hangingPunct="1">
      <a:defRPr sz="8300" kern="1200">
        <a:solidFill>
          <a:schemeClr val="tx1"/>
        </a:solidFill>
        <a:latin typeface="+mn-lt"/>
        <a:ea typeface="+mn-ea"/>
        <a:cs typeface="+mn-cs"/>
      </a:defRPr>
    </a:lvl5pPr>
    <a:lvl6pPr marL="10543969" algn="l" defTabSz="4217588" rtl="0" eaLnBrk="1" latinLnBrk="0" hangingPunct="1">
      <a:defRPr sz="8300" kern="1200">
        <a:solidFill>
          <a:schemeClr val="tx1"/>
        </a:solidFill>
        <a:latin typeface="+mn-lt"/>
        <a:ea typeface="+mn-ea"/>
        <a:cs typeface="+mn-cs"/>
      </a:defRPr>
    </a:lvl6pPr>
    <a:lvl7pPr marL="12652763" algn="l" defTabSz="4217588" rtl="0" eaLnBrk="1" latinLnBrk="0" hangingPunct="1">
      <a:defRPr sz="8300" kern="1200">
        <a:solidFill>
          <a:schemeClr val="tx1"/>
        </a:solidFill>
        <a:latin typeface="+mn-lt"/>
        <a:ea typeface="+mn-ea"/>
        <a:cs typeface="+mn-cs"/>
      </a:defRPr>
    </a:lvl7pPr>
    <a:lvl8pPr marL="14761557" algn="l" defTabSz="4217588" rtl="0" eaLnBrk="1" latinLnBrk="0" hangingPunct="1">
      <a:defRPr sz="8300" kern="1200">
        <a:solidFill>
          <a:schemeClr val="tx1"/>
        </a:solidFill>
        <a:latin typeface="+mn-lt"/>
        <a:ea typeface="+mn-ea"/>
        <a:cs typeface="+mn-cs"/>
      </a:defRPr>
    </a:lvl8pPr>
    <a:lvl9pPr marL="16870351" algn="l" defTabSz="4217588"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99"/>
    <a:srgbClr val="2D5A87"/>
    <a:srgbClr val="6666CC"/>
    <a:srgbClr val="6699CC"/>
    <a:srgbClr val="663333"/>
    <a:srgbClr val="542804"/>
    <a:srgbClr val="C87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0" autoAdjust="0"/>
  </p:normalViewPr>
  <p:slideViewPr>
    <p:cSldViewPr showGuides="1">
      <p:cViewPr>
        <p:scale>
          <a:sx n="28" d="100"/>
          <a:sy n="28" d="100"/>
        </p:scale>
        <p:origin x="-1392" y="-72"/>
      </p:cViewPr>
      <p:guideLst>
        <p:guide orient="horz" pos="13608"/>
        <p:guide pos="95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5287" y="13421681"/>
            <a:ext cx="26013252" cy="9261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590574" y="24483060"/>
            <a:ext cx="21422678" cy="11041380"/>
          </a:xfrm>
        </p:spPr>
        <p:txBody>
          <a:bodyPr/>
          <a:lstStyle>
            <a:lvl1pPr marL="0" indent="0" algn="ctr">
              <a:buNone/>
              <a:defRPr>
                <a:solidFill>
                  <a:schemeClr val="tx1">
                    <a:tint val="75000"/>
                  </a:schemeClr>
                </a:solidFill>
              </a:defRPr>
            </a:lvl1pPr>
            <a:lvl2pPr marL="2108794" indent="0" algn="ctr">
              <a:buNone/>
              <a:defRPr>
                <a:solidFill>
                  <a:schemeClr val="tx1">
                    <a:tint val="75000"/>
                  </a:schemeClr>
                </a:solidFill>
              </a:defRPr>
            </a:lvl2pPr>
            <a:lvl3pPr marL="4217588" indent="0" algn="ctr">
              <a:buNone/>
              <a:defRPr>
                <a:solidFill>
                  <a:schemeClr val="tx1">
                    <a:tint val="75000"/>
                  </a:schemeClr>
                </a:solidFill>
              </a:defRPr>
            </a:lvl3pPr>
            <a:lvl4pPr marL="6326382" indent="0" algn="ctr">
              <a:buNone/>
              <a:defRPr>
                <a:solidFill>
                  <a:schemeClr val="tx1">
                    <a:tint val="75000"/>
                  </a:schemeClr>
                </a:solidFill>
              </a:defRPr>
            </a:lvl4pPr>
            <a:lvl5pPr marL="8435175" indent="0" algn="ctr">
              <a:buNone/>
              <a:defRPr>
                <a:solidFill>
                  <a:schemeClr val="tx1">
                    <a:tint val="75000"/>
                  </a:schemeClr>
                </a:solidFill>
              </a:defRPr>
            </a:lvl5pPr>
            <a:lvl6pPr marL="10543969" indent="0" algn="ctr">
              <a:buNone/>
              <a:defRPr>
                <a:solidFill>
                  <a:schemeClr val="tx1">
                    <a:tint val="75000"/>
                  </a:schemeClr>
                </a:solidFill>
              </a:defRPr>
            </a:lvl6pPr>
            <a:lvl7pPr marL="12652763" indent="0" algn="ctr">
              <a:buNone/>
              <a:defRPr>
                <a:solidFill>
                  <a:schemeClr val="tx1">
                    <a:tint val="75000"/>
                  </a:schemeClr>
                </a:solidFill>
              </a:defRPr>
            </a:lvl7pPr>
            <a:lvl8pPr marL="14761557" indent="0" algn="ctr">
              <a:buNone/>
              <a:defRPr>
                <a:solidFill>
                  <a:schemeClr val="tx1">
                    <a:tint val="75000"/>
                  </a:schemeClr>
                </a:solidFill>
              </a:defRPr>
            </a:lvl8pPr>
            <a:lvl9pPr marL="168703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F9943-8011-4E65-AE2B-AB6F20C7F520}"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F9943-8011-4E65-AE2B-AB6F20C7F520}"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629517" y="11811483"/>
            <a:ext cx="24398050" cy="25160144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24744" y="11811483"/>
            <a:ext cx="72694711" cy="2516014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F9943-8011-4E65-AE2B-AB6F20C7F520}"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F9943-8011-4E65-AE2B-AB6F20C7F520}"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7491" y="27763473"/>
            <a:ext cx="26013252" cy="8581073"/>
          </a:xfrm>
        </p:spPr>
        <p:txBody>
          <a:bodyPr anchor="t"/>
          <a:lstStyle>
            <a:lvl1pPr algn="l">
              <a:defRPr sz="18400" b="1" cap="all"/>
            </a:lvl1pPr>
          </a:lstStyle>
          <a:p>
            <a:r>
              <a:rPr lang="en-US" smtClean="0"/>
              <a:t>Click to edit Master title style</a:t>
            </a:r>
            <a:endParaRPr lang="en-US"/>
          </a:p>
        </p:txBody>
      </p:sp>
      <p:sp>
        <p:nvSpPr>
          <p:cNvPr id="3" name="Text Placeholder 2"/>
          <p:cNvSpPr>
            <a:spLocks noGrp="1"/>
          </p:cNvSpPr>
          <p:nvPr>
            <p:ph type="body" idx="1"/>
          </p:nvPr>
        </p:nvSpPr>
        <p:spPr>
          <a:xfrm>
            <a:off x="2417491" y="18312295"/>
            <a:ext cx="26013252" cy="9451178"/>
          </a:xfrm>
        </p:spPr>
        <p:txBody>
          <a:bodyPr anchor="b"/>
          <a:lstStyle>
            <a:lvl1pPr marL="0" indent="0">
              <a:buNone/>
              <a:defRPr sz="9200">
                <a:solidFill>
                  <a:schemeClr val="tx1">
                    <a:tint val="75000"/>
                  </a:schemeClr>
                </a:solidFill>
              </a:defRPr>
            </a:lvl1pPr>
            <a:lvl2pPr marL="2108794" indent="0">
              <a:buNone/>
              <a:defRPr sz="8300">
                <a:solidFill>
                  <a:schemeClr val="tx1">
                    <a:tint val="75000"/>
                  </a:schemeClr>
                </a:solidFill>
              </a:defRPr>
            </a:lvl2pPr>
            <a:lvl3pPr marL="4217588" indent="0">
              <a:buNone/>
              <a:defRPr sz="7400">
                <a:solidFill>
                  <a:schemeClr val="tx1">
                    <a:tint val="75000"/>
                  </a:schemeClr>
                </a:solidFill>
              </a:defRPr>
            </a:lvl3pPr>
            <a:lvl4pPr marL="6326382" indent="0">
              <a:buNone/>
              <a:defRPr sz="6400">
                <a:solidFill>
                  <a:schemeClr val="tx1">
                    <a:tint val="75000"/>
                  </a:schemeClr>
                </a:solidFill>
              </a:defRPr>
            </a:lvl4pPr>
            <a:lvl5pPr marL="8435175" indent="0">
              <a:buNone/>
              <a:defRPr sz="6400">
                <a:solidFill>
                  <a:schemeClr val="tx1">
                    <a:tint val="75000"/>
                  </a:schemeClr>
                </a:solidFill>
              </a:defRPr>
            </a:lvl5pPr>
            <a:lvl6pPr marL="10543969" indent="0">
              <a:buNone/>
              <a:defRPr sz="6400">
                <a:solidFill>
                  <a:schemeClr val="tx1">
                    <a:tint val="75000"/>
                  </a:schemeClr>
                </a:solidFill>
              </a:defRPr>
            </a:lvl6pPr>
            <a:lvl7pPr marL="12652763" indent="0">
              <a:buNone/>
              <a:defRPr sz="6400">
                <a:solidFill>
                  <a:schemeClr val="tx1">
                    <a:tint val="75000"/>
                  </a:schemeClr>
                </a:solidFill>
              </a:defRPr>
            </a:lvl7pPr>
            <a:lvl8pPr marL="14761557" indent="0">
              <a:buNone/>
              <a:defRPr sz="6400">
                <a:solidFill>
                  <a:schemeClr val="tx1">
                    <a:tint val="75000"/>
                  </a:schemeClr>
                </a:solidFill>
              </a:defRPr>
            </a:lvl8pPr>
            <a:lvl9pPr marL="1687035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F9943-8011-4E65-AE2B-AB6F20C7F520}"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24743" y="68808604"/>
            <a:ext cx="48546379" cy="194604322"/>
          </a:xfrm>
        </p:spPr>
        <p:txBody>
          <a:bodyPr/>
          <a:lstStyle>
            <a:lvl1pPr>
              <a:defRPr sz="13000"/>
            </a:lvl1pPr>
            <a:lvl2pPr>
              <a:defRPr sz="11100"/>
            </a:lvl2pPr>
            <a:lvl3pPr>
              <a:defRPr sz="92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1185" y="68808604"/>
            <a:ext cx="48546382" cy="194604322"/>
          </a:xfrm>
        </p:spPr>
        <p:txBody>
          <a:bodyPr/>
          <a:lstStyle>
            <a:lvl1pPr>
              <a:defRPr sz="13000"/>
            </a:lvl1pPr>
            <a:lvl2pPr>
              <a:defRPr sz="11100"/>
            </a:lvl2pPr>
            <a:lvl3pPr>
              <a:defRPr sz="92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F9943-8011-4E65-AE2B-AB6F20C7F520}"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0192" y="1730220"/>
            <a:ext cx="27543443" cy="72009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30192" y="9671212"/>
            <a:ext cx="13522004" cy="4030501"/>
          </a:xfrm>
        </p:spPr>
        <p:txBody>
          <a:bodyPr anchor="b"/>
          <a:lstStyle>
            <a:lvl1pPr marL="0" indent="0">
              <a:buNone/>
              <a:defRPr sz="11100" b="1"/>
            </a:lvl1pPr>
            <a:lvl2pPr marL="2108794" indent="0">
              <a:buNone/>
              <a:defRPr sz="9200" b="1"/>
            </a:lvl2pPr>
            <a:lvl3pPr marL="4217588" indent="0">
              <a:buNone/>
              <a:defRPr sz="8300" b="1"/>
            </a:lvl3pPr>
            <a:lvl4pPr marL="6326382" indent="0">
              <a:buNone/>
              <a:defRPr sz="7400" b="1"/>
            </a:lvl4pPr>
            <a:lvl5pPr marL="8435175" indent="0">
              <a:buNone/>
              <a:defRPr sz="7400" b="1"/>
            </a:lvl5pPr>
            <a:lvl6pPr marL="10543969" indent="0">
              <a:buNone/>
              <a:defRPr sz="7400" b="1"/>
            </a:lvl6pPr>
            <a:lvl7pPr marL="12652763" indent="0">
              <a:buNone/>
              <a:defRPr sz="7400" b="1"/>
            </a:lvl7pPr>
            <a:lvl8pPr marL="14761557" indent="0">
              <a:buNone/>
              <a:defRPr sz="7400" b="1"/>
            </a:lvl8pPr>
            <a:lvl9pPr marL="16870351"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530192" y="13701713"/>
            <a:ext cx="13522004" cy="24893115"/>
          </a:xfrm>
        </p:spPr>
        <p:txBody>
          <a:bodyPr/>
          <a:lstStyle>
            <a:lvl1pPr>
              <a:defRPr sz="111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546319" y="9671212"/>
            <a:ext cx="13527316" cy="4030501"/>
          </a:xfrm>
        </p:spPr>
        <p:txBody>
          <a:bodyPr anchor="b"/>
          <a:lstStyle>
            <a:lvl1pPr marL="0" indent="0">
              <a:buNone/>
              <a:defRPr sz="11100" b="1"/>
            </a:lvl1pPr>
            <a:lvl2pPr marL="2108794" indent="0">
              <a:buNone/>
              <a:defRPr sz="9200" b="1"/>
            </a:lvl2pPr>
            <a:lvl3pPr marL="4217588" indent="0">
              <a:buNone/>
              <a:defRPr sz="8300" b="1"/>
            </a:lvl3pPr>
            <a:lvl4pPr marL="6326382" indent="0">
              <a:buNone/>
              <a:defRPr sz="7400" b="1"/>
            </a:lvl4pPr>
            <a:lvl5pPr marL="8435175" indent="0">
              <a:buNone/>
              <a:defRPr sz="7400" b="1"/>
            </a:lvl5pPr>
            <a:lvl6pPr marL="10543969" indent="0">
              <a:buNone/>
              <a:defRPr sz="7400" b="1"/>
            </a:lvl6pPr>
            <a:lvl7pPr marL="12652763" indent="0">
              <a:buNone/>
              <a:defRPr sz="7400" b="1"/>
            </a:lvl7pPr>
            <a:lvl8pPr marL="14761557" indent="0">
              <a:buNone/>
              <a:defRPr sz="7400" b="1"/>
            </a:lvl8pPr>
            <a:lvl9pPr marL="16870351"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546319" y="13701713"/>
            <a:ext cx="13527316" cy="24893115"/>
          </a:xfrm>
        </p:spPr>
        <p:txBody>
          <a:bodyPr/>
          <a:lstStyle>
            <a:lvl1pPr>
              <a:defRPr sz="111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F9943-8011-4E65-AE2B-AB6F20C7F520}" type="datetimeFigureOut">
              <a:rPr lang="en-US" smtClean="0"/>
              <a:pPr/>
              <a:t>7/10/2012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F9943-8011-4E65-AE2B-AB6F20C7F520}" type="datetimeFigureOut">
              <a:rPr lang="en-US" smtClean="0"/>
              <a:pPr/>
              <a:t>7/10/2012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F9943-8011-4E65-AE2B-AB6F20C7F520}" type="datetimeFigureOut">
              <a:rPr lang="en-US" smtClean="0"/>
              <a:pPr/>
              <a:t>7/10/2012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0193" y="1720215"/>
            <a:ext cx="10068447" cy="7320915"/>
          </a:xfrm>
        </p:spPr>
        <p:txBody>
          <a:bodyPr anchor="b"/>
          <a:lstStyle>
            <a:lvl1pPr algn="l">
              <a:defRPr sz="9200" b="1"/>
            </a:lvl1pPr>
          </a:lstStyle>
          <a:p>
            <a:r>
              <a:rPr lang="en-US" smtClean="0"/>
              <a:t>Click to edit Master title style</a:t>
            </a:r>
            <a:endParaRPr lang="en-US"/>
          </a:p>
        </p:txBody>
      </p:sp>
      <p:sp>
        <p:nvSpPr>
          <p:cNvPr id="3" name="Content Placeholder 2"/>
          <p:cNvSpPr>
            <a:spLocks noGrp="1"/>
          </p:cNvSpPr>
          <p:nvPr>
            <p:ph idx="1"/>
          </p:nvPr>
        </p:nvSpPr>
        <p:spPr>
          <a:xfrm>
            <a:off x="11965245" y="1720218"/>
            <a:ext cx="17108388" cy="36874612"/>
          </a:xfrm>
        </p:spPr>
        <p:txBody>
          <a:bodyPr/>
          <a:lstStyle>
            <a:lvl1pPr>
              <a:defRPr sz="14700"/>
            </a:lvl1pPr>
            <a:lvl2pPr>
              <a:defRPr sz="13000"/>
            </a:lvl2pPr>
            <a:lvl3pPr>
              <a:defRPr sz="11100"/>
            </a:lvl3pPr>
            <a:lvl4pPr>
              <a:defRPr sz="9200"/>
            </a:lvl4pPr>
            <a:lvl5pPr>
              <a:defRPr sz="9200"/>
            </a:lvl5pPr>
            <a:lvl6pPr>
              <a:defRPr sz="9200"/>
            </a:lvl6pPr>
            <a:lvl7pPr>
              <a:defRPr sz="9200"/>
            </a:lvl7pPr>
            <a:lvl8pPr>
              <a:defRPr sz="9200"/>
            </a:lvl8pPr>
            <a:lvl9pPr>
              <a:defRPr sz="9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30193" y="9041134"/>
            <a:ext cx="10068447" cy="29553697"/>
          </a:xfrm>
        </p:spPr>
        <p:txBody>
          <a:bodyPr/>
          <a:lstStyle>
            <a:lvl1pPr marL="0" indent="0">
              <a:buNone/>
              <a:defRPr sz="6400"/>
            </a:lvl1pPr>
            <a:lvl2pPr marL="2108794" indent="0">
              <a:buNone/>
              <a:defRPr sz="5500"/>
            </a:lvl2pPr>
            <a:lvl3pPr marL="4217588" indent="0">
              <a:buNone/>
              <a:defRPr sz="4700"/>
            </a:lvl3pPr>
            <a:lvl4pPr marL="6326382" indent="0">
              <a:buNone/>
              <a:defRPr sz="4200"/>
            </a:lvl4pPr>
            <a:lvl5pPr marL="8435175" indent="0">
              <a:buNone/>
              <a:defRPr sz="4200"/>
            </a:lvl5pPr>
            <a:lvl6pPr marL="10543969" indent="0">
              <a:buNone/>
              <a:defRPr sz="4200"/>
            </a:lvl6pPr>
            <a:lvl7pPr marL="12652763" indent="0">
              <a:buNone/>
              <a:defRPr sz="4200"/>
            </a:lvl7pPr>
            <a:lvl8pPr marL="14761557" indent="0">
              <a:buNone/>
              <a:defRPr sz="4200"/>
            </a:lvl8pPr>
            <a:lvl9pPr marL="16870351"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9943-8011-4E65-AE2B-AB6F20C7F520}"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8564" y="30243780"/>
            <a:ext cx="18362295" cy="3570450"/>
          </a:xfrm>
        </p:spPr>
        <p:txBody>
          <a:bodyPr anchor="b"/>
          <a:lstStyle>
            <a:lvl1pPr algn="l">
              <a:defRPr sz="9200" b="1"/>
            </a:lvl1pPr>
          </a:lstStyle>
          <a:p>
            <a:r>
              <a:rPr lang="en-US" smtClean="0"/>
              <a:t>Click to edit Master title style</a:t>
            </a:r>
            <a:endParaRPr lang="en-US"/>
          </a:p>
        </p:txBody>
      </p:sp>
      <p:sp>
        <p:nvSpPr>
          <p:cNvPr id="3" name="Picture Placeholder 2"/>
          <p:cNvSpPr>
            <a:spLocks noGrp="1"/>
          </p:cNvSpPr>
          <p:nvPr>
            <p:ph type="pic" idx="1"/>
          </p:nvPr>
        </p:nvSpPr>
        <p:spPr>
          <a:xfrm>
            <a:off x="5998564" y="3860482"/>
            <a:ext cx="18362295" cy="25923240"/>
          </a:xfrm>
        </p:spPr>
        <p:txBody>
          <a:bodyPr/>
          <a:lstStyle>
            <a:lvl1pPr marL="0" indent="0">
              <a:buNone/>
              <a:defRPr sz="14700"/>
            </a:lvl1pPr>
            <a:lvl2pPr marL="2108794" indent="0">
              <a:buNone/>
              <a:defRPr sz="13000"/>
            </a:lvl2pPr>
            <a:lvl3pPr marL="4217588" indent="0">
              <a:buNone/>
              <a:defRPr sz="11100"/>
            </a:lvl3pPr>
            <a:lvl4pPr marL="6326382" indent="0">
              <a:buNone/>
              <a:defRPr sz="9200"/>
            </a:lvl4pPr>
            <a:lvl5pPr marL="8435175" indent="0">
              <a:buNone/>
              <a:defRPr sz="9200"/>
            </a:lvl5pPr>
            <a:lvl6pPr marL="10543969" indent="0">
              <a:buNone/>
              <a:defRPr sz="9200"/>
            </a:lvl6pPr>
            <a:lvl7pPr marL="12652763" indent="0">
              <a:buNone/>
              <a:defRPr sz="9200"/>
            </a:lvl7pPr>
            <a:lvl8pPr marL="14761557" indent="0">
              <a:buNone/>
              <a:defRPr sz="9200"/>
            </a:lvl8pPr>
            <a:lvl9pPr marL="16870351" indent="0">
              <a:buNone/>
              <a:defRPr sz="9200"/>
            </a:lvl9pPr>
          </a:lstStyle>
          <a:p>
            <a:endParaRPr lang="en-US"/>
          </a:p>
        </p:txBody>
      </p:sp>
      <p:sp>
        <p:nvSpPr>
          <p:cNvPr id="4" name="Text Placeholder 3"/>
          <p:cNvSpPr>
            <a:spLocks noGrp="1"/>
          </p:cNvSpPr>
          <p:nvPr>
            <p:ph type="body" sz="half" idx="2"/>
          </p:nvPr>
        </p:nvSpPr>
        <p:spPr>
          <a:xfrm>
            <a:off x="5998564" y="33814230"/>
            <a:ext cx="18362295" cy="5070630"/>
          </a:xfrm>
        </p:spPr>
        <p:txBody>
          <a:bodyPr/>
          <a:lstStyle>
            <a:lvl1pPr marL="0" indent="0">
              <a:buNone/>
              <a:defRPr sz="6400"/>
            </a:lvl1pPr>
            <a:lvl2pPr marL="2108794" indent="0">
              <a:buNone/>
              <a:defRPr sz="5500"/>
            </a:lvl2pPr>
            <a:lvl3pPr marL="4217588" indent="0">
              <a:buNone/>
              <a:defRPr sz="4700"/>
            </a:lvl3pPr>
            <a:lvl4pPr marL="6326382" indent="0">
              <a:buNone/>
              <a:defRPr sz="4200"/>
            </a:lvl4pPr>
            <a:lvl5pPr marL="8435175" indent="0">
              <a:buNone/>
              <a:defRPr sz="4200"/>
            </a:lvl5pPr>
            <a:lvl6pPr marL="10543969" indent="0">
              <a:buNone/>
              <a:defRPr sz="4200"/>
            </a:lvl6pPr>
            <a:lvl7pPr marL="12652763" indent="0">
              <a:buNone/>
              <a:defRPr sz="4200"/>
            </a:lvl7pPr>
            <a:lvl8pPr marL="14761557" indent="0">
              <a:buNone/>
              <a:defRPr sz="4200"/>
            </a:lvl8pPr>
            <a:lvl9pPr marL="16870351"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9943-8011-4E65-AE2B-AB6F20C7F520}"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63770-B53F-4726-A3E1-E198A7E393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66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0192" y="1730220"/>
            <a:ext cx="27543443" cy="7200900"/>
          </a:xfrm>
          <a:prstGeom prst="rect">
            <a:avLst/>
          </a:prstGeom>
        </p:spPr>
        <p:txBody>
          <a:bodyPr vert="horz" lIns="421759" tIns="210879" rIns="421759" bIns="2108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30192" y="10081264"/>
            <a:ext cx="27543443" cy="28513566"/>
          </a:xfrm>
          <a:prstGeom prst="rect">
            <a:avLst/>
          </a:prstGeom>
        </p:spPr>
        <p:txBody>
          <a:bodyPr vert="horz" lIns="421759" tIns="210879" rIns="421759" bIns="2108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30192" y="40045008"/>
            <a:ext cx="7140893" cy="2300287"/>
          </a:xfrm>
          <a:prstGeom prst="rect">
            <a:avLst/>
          </a:prstGeom>
        </p:spPr>
        <p:txBody>
          <a:bodyPr vert="horz" lIns="421759" tIns="210879" rIns="421759" bIns="210879" rtlCol="0" anchor="ctr"/>
          <a:lstStyle>
            <a:lvl1pPr algn="l">
              <a:defRPr sz="5500">
                <a:solidFill>
                  <a:schemeClr val="tx1">
                    <a:tint val="75000"/>
                  </a:schemeClr>
                </a:solidFill>
              </a:defRPr>
            </a:lvl1pPr>
          </a:lstStyle>
          <a:p>
            <a:fld id="{F6EF9943-8011-4E65-AE2B-AB6F20C7F520}" type="datetimeFigureOut">
              <a:rPr lang="en-US" smtClean="0"/>
              <a:pPr/>
              <a:t>7/10/2012</a:t>
            </a:fld>
            <a:endParaRPr lang="en-US"/>
          </a:p>
        </p:txBody>
      </p:sp>
      <p:sp>
        <p:nvSpPr>
          <p:cNvPr id="5" name="Footer Placeholder 4"/>
          <p:cNvSpPr>
            <a:spLocks noGrp="1"/>
          </p:cNvSpPr>
          <p:nvPr>
            <p:ph type="ftr" sz="quarter" idx="3"/>
          </p:nvPr>
        </p:nvSpPr>
        <p:spPr>
          <a:xfrm>
            <a:off x="10456307" y="40045008"/>
            <a:ext cx="9691212" cy="2300287"/>
          </a:xfrm>
          <a:prstGeom prst="rect">
            <a:avLst/>
          </a:prstGeom>
        </p:spPr>
        <p:txBody>
          <a:bodyPr vert="horz" lIns="421759" tIns="210879" rIns="421759" bIns="210879"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32742" y="40045008"/>
            <a:ext cx="7140893" cy="2300287"/>
          </a:xfrm>
          <a:prstGeom prst="rect">
            <a:avLst/>
          </a:prstGeom>
        </p:spPr>
        <p:txBody>
          <a:bodyPr vert="horz" lIns="421759" tIns="210879" rIns="421759" bIns="210879" rtlCol="0" anchor="ctr"/>
          <a:lstStyle>
            <a:lvl1pPr algn="r">
              <a:defRPr sz="5500">
                <a:solidFill>
                  <a:schemeClr val="tx1">
                    <a:tint val="75000"/>
                  </a:schemeClr>
                </a:solidFill>
              </a:defRPr>
            </a:lvl1pPr>
          </a:lstStyle>
          <a:p>
            <a:fld id="{49463770-B53F-4726-A3E1-E198A7E393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17588" rtl="0" eaLnBrk="1" latinLnBrk="0" hangingPunct="1">
        <a:spcBef>
          <a:spcPct val="0"/>
        </a:spcBef>
        <a:buNone/>
        <a:defRPr sz="20300" kern="1200">
          <a:solidFill>
            <a:schemeClr val="tx1"/>
          </a:solidFill>
          <a:latin typeface="+mj-lt"/>
          <a:ea typeface="+mj-ea"/>
          <a:cs typeface="+mj-cs"/>
        </a:defRPr>
      </a:lvl1pPr>
    </p:titleStyle>
    <p:bodyStyle>
      <a:lvl1pPr marL="1581595" indent="-1581595" algn="l" defTabSz="4217588"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426790" indent="-1317997" algn="l" defTabSz="4217588" rtl="0" eaLnBrk="1" latinLnBrk="0" hangingPunct="1">
        <a:spcBef>
          <a:spcPct val="20000"/>
        </a:spcBef>
        <a:buFont typeface="Arial" pitchFamily="34" charset="0"/>
        <a:buChar char="–"/>
        <a:defRPr sz="13000" kern="1200">
          <a:solidFill>
            <a:schemeClr val="tx1"/>
          </a:solidFill>
          <a:latin typeface="+mn-lt"/>
          <a:ea typeface="+mn-ea"/>
          <a:cs typeface="+mn-cs"/>
        </a:defRPr>
      </a:lvl2pPr>
      <a:lvl3pPr marL="5271985" indent="-1054397" algn="l" defTabSz="4217588" rtl="0" eaLnBrk="1" latinLnBrk="0" hangingPunct="1">
        <a:spcBef>
          <a:spcPct val="20000"/>
        </a:spcBef>
        <a:buFont typeface="Arial" pitchFamily="34" charset="0"/>
        <a:buChar char="•"/>
        <a:defRPr sz="11100" kern="1200">
          <a:solidFill>
            <a:schemeClr val="tx1"/>
          </a:solidFill>
          <a:latin typeface="+mn-lt"/>
          <a:ea typeface="+mn-ea"/>
          <a:cs typeface="+mn-cs"/>
        </a:defRPr>
      </a:lvl3pPr>
      <a:lvl4pPr marL="7380778" indent="-1054397" algn="l" defTabSz="4217588"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489572" indent="-1054397" algn="l" defTabSz="4217588"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598366" indent="-1054397" algn="l" defTabSz="4217588"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7160" indent="-1054397" algn="l" defTabSz="4217588"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15954" indent="-1054397" algn="l" defTabSz="4217588"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24748" indent="-1054397" algn="l" defTabSz="4217588"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217588" rtl="0" eaLnBrk="1" latinLnBrk="0" hangingPunct="1">
        <a:defRPr sz="8300" kern="1200">
          <a:solidFill>
            <a:schemeClr val="tx1"/>
          </a:solidFill>
          <a:latin typeface="+mn-lt"/>
          <a:ea typeface="+mn-ea"/>
          <a:cs typeface="+mn-cs"/>
        </a:defRPr>
      </a:lvl1pPr>
      <a:lvl2pPr marL="2108794" algn="l" defTabSz="4217588" rtl="0" eaLnBrk="1" latinLnBrk="0" hangingPunct="1">
        <a:defRPr sz="8300" kern="1200">
          <a:solidFill>
            <a:schemeClr val="tx1"/>
          </a:solidFill>
          <a:latin typeface="+mn-lt"/>
          <a:ea typeface="+mn-ea"/>
          <a:cs typeface="+mn-cs"/>
        </a:defRPr>
      </a:lvl2pPr>
      <a:lvl3pPr marL="4217588" algn="l" defTabSz="4217588" rtl="0" eaLnBrk="1" latinLnBrk="0" hangingPunct="1">
        <a:defRPr sz="8300" kern="1200">
          <a:solidFill>
            <a:schemeClr val="tx1"/>
          </a:solidFill>
          <a:latin typeface="+mn-lt"/>
          <a:ea typeface="+mn-ea"/>
          <a:cs typeface="+mn-cs"/>
        </a:defRPr>
      </a:lvl3pPr>
      <a:lvl4pPr marL="6326382" algn="l" defTabSz="4217588" rtl="0" eaLnBrk="1" latinLnBrk="0" hangingPunct="1">
        <a:defRPr sz="8300" kern="1200">
          <a:solidFill>
            <a:schemeClr val="tx1"/>
          </a:solidFill>
          <a:latin typeface="+mn-lt"/>
          <a:ea typeface="+mn-ea"/>
          <a:cs typeface="+mn-cs"/>
        </a:defRPr>
      </a:lvl4pPr>
      <a:lvl5pPr marL="8435175" algn="l" defTabSz="4217588" rtl="0" eaLnBrk="1" latinLnBrk="0" hangingPunct="1">
        <a:defRPr sz="8300" kern="1200">
          <a:solidFill>
            <a:schemeClr val="tx1"/>
          </a:solidFill>
          <a:latin typeface="+mn-lt"/>
          <a:ea typeface="+mn-ea"/>
          <a:cs typeface="+mn-cs"/>
        </a:defRPr>
      </a:lvl5pPr>
      <a:lvl6pPr marL="10543969" algn="l" defTabSz="4217588" rtl="0" eaLnBrk="1" latinLnBrk="0" hangingPunct="1">
        <a:defRPr sz="8300" kern="1200">
          <a:solidFill>
            <a:schemeClr val="tx1"/>
          </a:solidFill>
          <a:latin typeface="+mn-lt"/>
          <a:ea typeface="+mn-ea"/>
          <a:cs typeface="+mn-cs"/>
        </a:defRPr>
      </a:lvl6pPr>
      <a:lvl7pPr marL="12652763" algn="l" defTabSz="4217588" rtl="0" eaLnBrk="1" latinLnBrk="0" hangingPunct="1">
        <a:defRPr sz="8300" kern="1200">
          <a:solidFill>
            <a:schemeClr val="tx1"/>
          </a:solidFill>
          <a:latin typeface="+mn-lt"/>
          <a:ea typeface="+mn-ea"/>
          <a:cs typeface="+mn-cs"/>
        </a:defRPr>
      </a:lvl7pPr>
      <a:lvl8pPr marL="14761557" algn="l" defTabSz="4217588" rtl="0" eaLnBrk="1" latinLnBrk="0" hangingPunct="1">
        <a:defRPr sz="8300" kern="1200">
          <a:solidFill>
            <a:schemeClr val="tx1"/>
          </a:solidFill>
          <a:latin typeface="+mn-lt"/>
          <a:ea typeface="+mn-ea"/>
          <a:cs typeface="+mn-cs"/>
        </a:defRPr>
      </a:lvl8pPr>
      <a:lvl9pPr marL="16870351" algn="l" defTabSz="4217588"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66CC"/>
        </a:solidFill>
        <a:effectLst/>
      </p:bgPr>
    </p:bg>
    <p:spTree>
      <p:nvGrpSpPr>
        <p:cNvPr id="1" name=""/>
        <p:cNvGrpSpPr/>
        <p:nvPr/>
      </p:nvGrpSpPr>
      <p:grpSpPr>
        <a:xfrm>
          <a:off x="0" y="0"/>
          <a:ext cx="0" cy="0"/>
          <a:chOff x="0" y="0"/>
          <a:chExt cx="0" cy="0"/>
        </a:xfrm>
      </p:grpSpPr>
      <p:sp>
        <p:nvSpPr>
          <p:cNvPr id="66" name="Rounded Rectangle 65"/>
          <p:cNvSpPr/>
          <p:nvPr/>
        </p:nvSpPr>
        <p:spPr>
          <a:xfrm>
            <a:off x="525640" y="720380"/>
            <a:ext cx="29357891" cy="4248472"/>
          </a:xfrm>
          <a:prstGeom prst="roundRect">
            <a:avLst/>
          </a:prstGeom>
          <a:solidFill>
            <a:srgbClr val="92D05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35"/>
          <p:cNvSpPr txBox="1">
            <a:spLocks noChangeArrowheads="1"/>
          </p:cNvSpPr>
          <p:nvPr/>
        </p:nvSpPr>
        <p:spPr bwMode="auto">
          <a:xfrm>
            <a:off x="525640" y="2201758"/>
            <a:ext cx="29091232" cy="1748030"/>
          </a:xfrm>
          <a:prstGeom prst="rect">
            <a:avLst/>
          </a:prstGeom>
          <a:noFill/>
          <a:ln w="9525">
            <a:noFill/>
            <a:miter lim="800000"/>
            <a:headEnd/>
            <a:tailEnd/>
          </a:ln>
          <a:effectLst/>
        </p:spPr>
        <p:txBody>
          <a:bodyPr wrap="square" lIns="85204" tIns="42602" rIns="85204" bIns="42602">
            <a:spAutoFit/>
          </a:bodyPr>
          <a:lstStyle/>
          <a:p>
            <a:pPr algn="ctr"/>
            <a:r>
              <a:rPr lang="en-CA" sz="4400" dirty="0"/>
              <a:t>Li Juan Yu,</a:t>
            </a:r>
            <a:r>
              <a:rPr lang="en-CA" sz="4400" baseline="30000" dirty="0"/>
              <a:t>1</a:t>
            </a:r>
            <a:r>
              <a:rPr lang="en-CA" sz="4400" dirty="0"/>
              <a:t> </a:t>
            </a:r>
            <a:r>
              <a:rPr lang="en-CA" sz="4400" dirty="0" err="1"/>
              <a:t>Khushwant</a:t>
            </a:r>
            <a:r>
              <a:rPr lang="en-CA" sz="4400" dirty="0"/>
              <a:t> Bhullar</a:t>
            </a:r>
            <a:r>
              <a:rPr lang="en-CA" sz="4400" baseline="30000" dirty="0"/>
              <a:t>1</a:t>
            </a:r>
            <a:r>
              <a:rPr lang="en-CA" sz="4400" dirty="0"/>
              <a:t> and </a:t>
            </a:r>
            <a:r>
              <a:rPr lang="en-CA" sz="4400" dirty="0" smtClean="0"/>
              <a:t>H. P. Vasantha </a:t>
            </a:r>
            <a:r>
              <a:rPr lang="en-CA" sz="4400" dirty="0"/>
              <a:t>Rupasinghe</a:t>
            </a:r>
            <a:r>
              <a:rPr lang="en-CA" sz="4400" baseline="30000" dirty="0"/>
              <a:t>1*</a:t>
            </a:r>
            <a:r>
              <a:rPr lang="en-CA" sz="4400" dirty="0"/>
              <a:t> and Bob </a:t>
            </a:r>
            <a:r>
              <a:rPr lang="en-CA" sz="4400" dirty="0" smtClean="0"/>
              <a:t>Bors</a:t>
            </a:r>
            <a:r>
              <a:rPr lang="en-CA" sz="4400" baseline="30000" dirty="0" smtClean="0"/>
              <a:t>2</a:t>
            </a:r>
            <a:endParaRPr lang="en-CA" sz="4400" b="1" dirty="0"/>
          </a:p>
          <a:p>
            <a:pPr algn="ctr"/>
            <a:endParaRPr lang="en-CA" sz="2400" baseline="30000" dirty="0" smtClean="0"/>
          </a:p>
          <a:p>
            <a:pPr algn="ctr"/>
            <a:r>
              <a:rPr lang="en-CA" sz="2400" baseline="30000" dirty="0" smtClean="0"/>
              <a:t>1</a:t>
            </a:r>
            <a:r>
              <a:rPr lang="en-CA" sz="2400" dirty="0"/>
              <a:t>: Department of Environmental Sciences, Nova Scotia Agricultural College, Truro, Nova Scotia, B2N 5E3, Canada</a:t>
            </a:r>
          </a:p>
          <a:p>
            <a:pPr algn="ctr"/>
            <a:r>
              <a:rPr lang="en-CA" sz="2400" baseline="30000" dirty="0"/>
              <a:t>2</a:t>
            </a:r>
            <a:r>
              <a:rPr lang="en-CA" sz="2400" dirty="0"/>
              <a:t>: Department of Plant Sciences, University of Saskatchewan, Saskatoon, </a:t>
            </a:r>
            <a:r>
              <a:rPr lang="en-CA" sz="2400" dirty="0" smtClean="0"/>
              <a:t>S7N 5A8, Canada</a:t>
            </a:r>
            <a:endParaRPr lang="en-CA" sz="2400" dirty="0"/>
          </a:p>
        </p:txBody>
      </p:sp>
      <p:sp>
        <p:nvSpPr>
          <p:cNvPr id="42" name="Rectangle 41"/>
          <p:cNvSpPr/>
          <p:nvPr/>
        </p:nvSpPr>
        <p:spPr>
          <a:xfrm>
            <a:off x="720293" y="755208"/>
            <a:ext cx="29163239" cy="1446550"/>
          </a:xfrm>
          <a:prstGeom prst="rect">
            <a:avLst/>
          </a:prstGeom>
        </p:spPr>
        <p:txBody>
          <a:bodyPr wrap="square">
            <a:spAutoFit/>
          </a:bodyPr>
          <a:lstStyle/>
          <a:p>
            <a:pPr algn="ctr" defTabSz="4026471"/>
            <a:r>
              <a:rPr lang="en-US" sz="8800" b="1" dirty="0" smtClean="0">
                <a:latin typeface="BernhardMod BT" pitchFamily="18" charset="0"/>
              </a:rPr>
              <a:t>Haskap: </a:t>
            </a:r>
            <a:r>
              <a:rPr lang="en-CA" sz="8800" b="1" dirty="0">
                <a:latin typeface="BernhardMod BT" pitchFamily="18" charset="0"/>
              </a:rPr>
              <a:t>A New Berry Crop with High Antioxidant Capacity</a:t>
            </a:r>
            <a:r>
              <a:rPr lang="en-US" sz="8800" b="1" dirty="0" smtClean="0">
                <a:latin typeface="BernhardMod BT" pitchFamily="18" charset="0"/>
              </a:rPr>
              <a:t> </a:t>
            </a:r>
          </a:p>
        </p:txBody>
      </p:sp>
      <p:grpSp>
        <p:nvGrpSpPr>
          <p:cNvPr id="29" name="Group 28"/>
          <p:cNvGrpSpPr/>
          <p:nvPr/>
        </p:nvGrpSpPr>
        <p:grpSpPr>
          <a:xfrm>
            <a:off x="22474674" y="2844616"/>
            <a:ext cx="6796790" cy="1908212"/>
            <a:chOff x="31071664" y="5688932"/>
            <a:chExt cx="6890309" cy="1844060"/>
          </a:xfrm>
        </p:grpSpPr>
        <p:sp>
          <p:nvSpPr>
            <p:cNvPr id="89" name="Rectangle 88"/>
            <p:cNvSpPr/>
            <p:nvPr/>
          </p:nvSpPr>
          <p:spPr>
            <a:xfrm>
              <a:off x="31071664" y="5688932"/>
              <a:ext cx="6890309" cy="1844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G:\Graphics\Misc\U of S logo black backgroung 2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71576" y="5911479"/>
              <a:ext cx="6290483" cy="1398965"/>
            </a:xfrm>
            <a:prstGeom prst="rect">
              <a:avLst/>
            </a:prstGeom>
            <a:noFill/>
          </p:spPr>
        </p:pic>
      </p:grpSp>
      <p:sp>
        <p:nvSpPr>
          <p:cNvPr id="62" name="Text Box 41"/>
          <p:cNvSpPr txBox="1">
            <a:spLocks noChangeArrowheads="1"/>
          </p:cNvSpPr>
          <p:nvPr/>
        </p:nvSpPr>
        <p:spPr bwMode="auto">
          <a:xfrm>
            <a:off x="972319" y="5133670"/>
            <a:ext cx="8813961" cy="6364678"/>
          </a:xfrm>
          <a:prstGeom prst="rect">
            <a:avLst/>
          </a:prstGeom>
          <a:noFill/>
          <a:ln w="9525">
            <a:noFill/>
            <a:miter lim="800000"/>
            <a:headEnd/>
            <a:tailEnd/>
          </a:ln>
          <a:effectLst/>
        </p:spPr>
        <p:txBody>
          <a:bodyPr wrap="square" lIns="85204" tIns="42602" rIns="85204" bIns="42602">
            <a:spAutoFit/>
          </a:bodyPr>
          <a:lstStyle/>
          <a:p>
            <a:r>
              <a:rPr lang="en-CA" sz="7200" b="1" dirty="0" smtClean="0">
                <a:latin typeface="BernhardMod BT"/>
              </a:rPr>
              <a:t>Abstract</a:t>
            </a:r>
            <a:endParaRPr lang="en-CA" sz="7200" b="1" dirty="0">
              <a:latin typeface="BernhardMod BT"/>
            </a:endParaRPr>
          </a:p>
          <a:p>
            <a:r>
              <a:rPr lang="en-CA" sz="2400" dirty="0"/>
              <a:t>This study evaluated the antioxidant </a:t>
            </a:r>
            <a:r>
              <a:rPr lang="en-CA" sz="2400" dirty="0" smtClean="0"/>
              <a:t>capacity, </a:t>
            </a:r>
            <a:r>
              <a:rPr lang="en-CA" sz="2400" dirty="0"/>
              <a:t>total phenolic content </a:t>
            </a:r>
            <a:r>
              <a:rPr lang="en-CA" sz="2400" dirty="0" smtClean="0"/>
              <a:t>and </a:t>
            </a:r>
            <a:r>
              <a:rPr lang="en-CA" sz="2400" dirty="0"/>
              <a:t>total flavonoid content of three haskap cultivars, ‘Borealis’, ‘Indigo Gem’ and ‘Tundra’ grown in Saskatchewan with comparison to six other commercial </a:t>
            </a:r>
            <a:r>
              <a:rPr lang="en-CA" sz="2400" dirty="0" smtClean="0"/>
              <a:t>fruits. The </a:t>
            </a:r>
            <a:r>
              <a:rPr lang="en-CA" sz="2400" dirty="0"/>
              <a:t>results indicated that haskap berries, especially cv. ‘Borealis’ possessed the highest antioxidant capacities and total phenolic contents, specifically total flavonoid among tested fruits and </a:t>
            </a:r>
            <a:r>
              <a:rPr lang="en-CA" sz="2400" dirty="0" smtClean="0"/>
              <a:t>  could </a:t>
            </a:r>
            <a:r>
              <a:rPr lang="en-CA" sz="2400" dirty="0"/>
              <a:t>be used as a promising fruit source of natural antioxidants. The nutritional values of the fruits were also assessed using proximate analysis. Strawberry possessed the highest amount of most minerals and nutrients whereas the nutritional values for the three haskap cultivars were among the average. </a:t>
            </a:r>
          </a:p>
          <a:p>
            <a:pPr algn="ctr" defTabSz="4026471"/>
            <a:endParaRPr lang="en-US" sz="3600" b="1" dirty="0" smtClean="0">
              <a:latin typeface="BernhardMod BT" pitchFamily="18" charset="0"/>
            </a:endParaRPr>
          </a:p>
          <a:p>
            <a:pPr algn="ctr" defTabSz="4026471"/>
            <a:endParaRPr lang="en-US" sz="3600" b="1" dirty="0">
              <a:latin typeface="BernhardMod BT" pitchFamily="18" charset="0"/>
            </a:endParaRPr>
          </a:p>
        </p:txBody>
      </p:sp>
      <p:sp>
        <p:nvSpPr>
          <p:cNvPr id="70" name="Text Box 41"/>
          <p:cNvSpPr txBox="1">
            <a:spLocks noChangeArrowheads="1"/>
          </p:cNvSpPr>
          <p:nvPr/>
        </p:nvSpPr>
        <p:spPr bwMode="auto">
          <a:xfrm>
            <a:off x="10260936" y="5360141"/>
            <a:ext cx="9620641" cy="13074207"/>
          </a:xfrm>
          <a:prstGeom prst="rect">
            <a:avLst/>
          </a:prstGeom>
          <a:noFill/>
          <a:ln w="9525">
            <a:noFill/>
            <a:miter lim="800000"/>
            <a:headEnd/>
            <a:tailEnd/>
          </a:ln>
          <a:effectLst/>
        </p:spPr>
        <p:txBody>
          <a:bodyPr wrap="square" lIns="85204" tIns="42602" rIns="85204" bIns="42602">
            <a:spAutoFit/>
          </a:bodyPr>
          <a:lstStyle/>
          <a:p>
            <a:pPr defTabSz="4026471"/>
            <a:r>
              <a:rPr lang="en-US" sz="7200" b="1" dirty="0" smtClean="0">
                <a:latin typeface="BernhardMod BT" pitchFamily="18" charset="0"/>
              </a:rPr>
              <a:t>Introduction</a:t>
            </a:r>
          </a:p>
          <a:p>
            <a:r>
              <a:rPr lang="en-CA" sz="3200" dirty="0"/>
              <a:t>Haskap (</a:t>
            </a:r>
            <a:r>
              <a:rPr lang="en-CA" sz="3200" i="1" dirty="0"/>
              <a:t>Lonicera caerulea)</a:t>
            </a:r>
            <a:r>
              <a:rPr lang="en-CA" sz="3200" dirty="0"/>
              <a:t>, also called ‘blue honeysuckle’, ‘honeyberry’ and ‘sweet berry honeysuckles’, is a relatively new berry crop to Canada (Bors, 2009) and </a:t>
            </a:r>
            <a:r>
              <a:rPr lang="en-CA" sz="3200" dirty="0" smtClean="0"/>
              <a:t>is </a:t>
            </a:r>
            <a:r>
              <a:rPr lang="en-CA" sz="3200" dirty="0"/>
              <a:t>a fruit with unique flavor, aroma and nutritional characteristics (</a:t>
            </a:r>
            <a:r>
              <a:rPr lang="en-CA" sz="3200" dirty="0" err="1"/>
              <a:t>Skupien</a:t>
            </a:r>
            <a:r>
              <a:rPr lang="en-CA" sz="3200" dirty="0"/>
              <a:t> et al., 2009; Lewis 2011). In Canada, there are three major haskap varieties being widely planted: ‘Borealis’, ‘Indigo Gem’ </a:t>
            </a:r>
            <a:r>
              <a:rPr lang="en-CA" sz="3200" dirty="0" smtClean="0"/>
              <a:t>and </a:t>
            </a:r>
            <a:r>
              <a:rPr lang="en-CA" sz="3200" dirty="0"/>
              <a:t>‘Tundra</a:t>
            </a:r>
            <a:r>
              <a:rPr lang="en-CA" sz="3200" dirty="0" smtClean="0"/>
              <a:t>’; all </a:t>
            </a:r>
            <a:r>
              <a:rPr lang="en-CA" sz="3200" dirty="0"/>
              <a:t>were bred at the University of </a:t>
            </a:r>
            <a:r>
              <a:rPr lang="en-CA" sz="3200" dirty="0" smtClean="0"/>
              <a:t>Saskatchewan. The </a:t>
            </a:r>
            <a:r>
              <a:rPr lang="en-CA" sz="3200" dirty="0"/>
              <a:t>major classes of </a:t>
            </a:r>
            <a:r>
              <a:rPr lang="en-CA" sz="3200" dirty="0" err="1"/>
              <a:t>phenolics</a:t>
            </a:r>
            <a:r>
              <a:rPr lang="en-CA" sz="3200" dirty="0"/>
              <a:t> present in haskap are </a:t>
            </a:r>
            <a:r>
              <a:rPr lang="en-CA" sz="3200" dirty="0" err="1"/>
              <a:t>flavonols</a:t>
            </a:r>
            <a:r>
              <a:rPr lang="en-CA" sz="3200" dirty="0"/>
              <a:t> (</a:t>
            </a:r>
            <a:r>
              <a:rPr lang="en-CA" sz="3200" dirty="0" err="1"/>
              <a:t>quercetin</a:t>
            </a:r>
            <a:r>
              <a:rPr lang="en-CA" sz="3200" dirty="0"/>
              <a:t> glycosides), </a:t>
            </a:r>
            <a:r>
              <a:rPr lang="en-CA" sz="3200" dirty="0" smtClean="0"/>
              <a:t>flavin-3-ols </a:t>
            </a:r>
            <a:r>
              <a:rPr lang="en-CA" sz="3200" dirty="0"/>
              <a:t>(</a:t>
            </a:r>
            <a:r>
              <a:rPr lang="en-CA" sz="3200" dirty="0" err="1"/>
              <a:t>catechin</a:t>
            </a:r>
            <a:r>
              <a:rPr lang="en-CA" sz="3200" dirty="0"/>
              <a:t> and </a:t>
            </a:r>
            <a:r>
              <a:rPr lang="en-CA" sz="3200" dirty="0" err="1"/>
              <a:t>proanthocyanindins</a:t>
            </a:r>
            <a:r>
              <a:rPr lang="en-CA" sz="3200" dirty="0"/>
              <a:t>), </a:t>
            </a:r>
            <a:r>
              <a:rPr lang="en-CA" sz="3200" dirty="0" err="1"/>
              <a:t>anthocyanins</a:t>
            </a:r>
            <a:r>
              <a:rPr lang="en-CA" sz="3200" dirty="0"/>
              <a:t> (</a:t>
            </a:r>
            <a:r>
              <a:rPr lang="en-CA" sz="3200" dirty="0" err="1"/>
              <a:t>cyanidin</a:t>
            </a:r>
            <a:r>
              <a:rPr lang="en-CA" sz="3200" dirty="0"/>
              <a:t> </a:t>
            </a:r>
            <a:r>
              <a:rPr lang="en-CA" sz="3200" dirty="0" err="1"/>
              <a:t>glucoside</a:t>
            </a:r>
            <a:r>
              <a:rPr lang="en-CA" sz="3200" dirty="0"/>
              <a:t>) and phenolic acids (</a:t>
            </a:r>
            <a:r>
              <a:rPr lang="en-CA" sz="3200" dirty="0" err="1"/>
              <a:t>salycil</a:t>
            </a:r>
            <a:r>
              <a:rPr lang="en-CA" sz="3200" dirty="0"/>
              <a:t> acid, </a:t>
            </a:r>
            <a:r>
              <a:rPr lang="en-CA" sz="3200" dirty="0" err="1"/>
              <a:t>coumaric</a:t>
            </a:r>
            <a:r>
              <a:rPr lang="en-CA" sz="3200" dirty="0"/>
              <a:t> acid, </a:t>
            </a:r>
            <a:r>
              <a:rPr lang="en-CA" sz="3200" dirty="0" err="1"/>
              <a:t>gentistic</a:t>
            </a:r>
            <a:r>
              <a:rPr lang="en-CA" sz="3200" dirty="0"/>
              <a:t> acid) (</a:t>
            </a:r>
            <a:r>
              <a:rPr lang="en-CA" sz="3200" dirty="0" err="1"/>
              <a:t>Skupien</a:t>
            </a:r>
            <a:r>
              <a:rPr lang="en-CA" sz="3200" dirty="0"/>
              <a:t> et al., 2009; </a:t>
            </a:r>
            <a:r>
              <a:rPr lang="en-CA" sz="3200" dirty="0" err="1"/>
              <a:t>Jurikova</a:t>
            </a:r>
            <a:r>
              <a:rPr lang="en-CA" sz="3200" dirty="0"/>
              <a:t> et al., 2012). </a:t>
            </a:r>
            <a:r>
              <a:rPr lang="en-CA" sz="3200" dirty="0" smtClean="0"/>
              <a:t>The </a:t>
            </a:r>
            <a:r>
              <a:rPr lang="en-CA" sz="3200" dirty="0"/>
              <a:t>objective of this study was to compare the antioxidant capacity, total phenolic content, total flavonoid content and general basic value of haskap berries from recently released Haskap varieties with selections of six other berry crops</a:t>
            </a:r>
            <a:r>
              <a:rPr lang="en-CA" sz="3200" dirty="0" smtClean="0"/>
              <a:t>. </a:t>
            </a:r>
            <a:r>
              <a:rPr lang="en-CA" sz="3200" i="1" dirty="0" smtClean="0"/>
              <a:t>Lonicera caerulea </a:t>
            </a:r>
            <a:r>
              <a:rPr lang="en-CA" sz="3200" dirty="0" smtClean="0"/>
              <a:t>of unknown origin had been found high in bioactive compounds compared to wild fruits in </a:t>
            </a:r>
            <a:r>
              <a:rPr lang="en-CA" sz="3200" dirty="0"/>
              <a:t>western Canada (</a:t>
            </a:r>
            <a:r>
              <a:rPr lang="en-CA" sz="3200" dirty="0" err="1" smtClean="0"/>
              <a:t>Bakowska-Barczak</a:t>
            </a:r>
            <a:r>
              <a:rPr lang="en-CA" sz="3200" dirty="0" smtClean="0"/>
              <a:t> et al., 2007) but this is the first study comparing haskap cultivars being grown commercially in Canada with mainstream berry crops.</a:t>
            </a:r>
            <a:endParaRPr lang="en-CA" sz="3200" dirty="0"/>
          </a:p>
          <a:p>
            <a:pPr algn="ctr" defTabSz="4026471"/>
            <a:endParaRPr lang="en-US" sz="3600" b="1" dirty="0">
              <a:latin typeface="BernhardMod BT" pitchFamily="18" charset="0"/>
            </a:endParaRPr>
          </a:p>
        </p:txBody>
      </p:sp>
      <p:sp>
        <p:nvSpPr>
          <p:cNvPr id="78" name="Text Box 41"/>
          <p:cNvSpPr txBox="1">
            <a:spLocks noChangeArrowheads="1"/>
          </p:cNvSpPr>
          <p:nvPr/>
        </p:nvSpPr>
        <p:spPr bwMode="auto">
          <a:xfrm>
            <a:off x="833241" y="25649710"/>
            <a:ext cx="9658349" cy="16705970"/>
          </a:xfrm>
          <a:prstGeom prst="rect">
            <a:avLst/>
          </a:prstGeom>
          <a:noFill/>
          <a:ln w="9525">
            <a:noFill/>
            <a:miter lim="800000"/>
            <a:headEnd/>
            <a:tailEnd/>
          </a:ln>
          <a:effectLst/>
        </p:spPr>
        <p:txBody>
          <a:bodyPr wrap="square" lIns="85204" tIns="42602" rIns="85204" bIns="42602">
            <a:spAutoFit/>
          </a:bodyPr>
          <a:lstStyle/>
          <a:p>
            <a:pPr defTabSz="4026471"/>
            <a:r>
              <a:rPr lang="en-US" sz="7200" b="1" dirty="0" smtClean="0">
                <a:latin typeface="BernhardMod BT" pitchFamily="18" charset="0"/>
              </a:rPr>
              <a:t>Results &amp; Discussion</a:t>
            </a:r>
          </a:p>
          <a:p>
            <a:pPr defTabSz="4026471"/>
            <a:r>
              <a:rPr lang="en-CA" sz="3600" dirty="0"/>
              <a:t>Three haskap cultivars, namely ‘Borealis’, ‘Indigo Gem’, ‘Tundra’ had the strongest antioxidant capacities among nine tested fruits based on a combinative consideration of the results obtained by FRAP and ORAC assays as well as the aluminum chloride colorimetric method and the </a:t>
            </a:r>
            <a:r>
              <a:rPr lang="en-CA" sz="3600" dirty="0" err="1"/>
              <a:t>Folin</a:t>
            </a:r>
            <a:r>
              <a:rPr lang="en-CA" sz="3600" dirty="0"/>
              <a:t>–</a:t>
            </a:r>
            <a:r>
              <a:rPr lang="en-CA" sz="3600" dirty="0" err="1"/>
              <a:t>Ciocalteu</a:t>
            </a:r>
            <a:r>
              <a:rPr lang="en-CA" sz="3600" dirty="0"/>
              <a:t> method. Especially, haskap ‘Borealis’ consistently gave the strongest antioxidant capacities, the highest total phenolic content and the highest total flavonoid content. It could therefore be expected that the new Haskap ‘Borealis’ could be considered as a cultivar for developing value-added food products and natural health products for preventing the chronic diseases caused by oxidative stress (Li et al. 2012</a:t>
            </a:r>
            <a:r>
              <a:rPr lang="en-CA" sz="3600" dirty="0" smtClean="0"/>
              <a:t>).</a:t>
            </a:r>
          </a:p>
          <a:p>
            <a:pPr defTabSz="4026471"/>
            <a:r>
              <a:rPr lang="en-CA" sz="3600" dirty="0"/>
              <a:t>  . However, the nutritional values such as mineral contents of the three haskap fruits were among the average of the nine fruits. The results of this study suggest that this recently introduced berry crop in Canada could be considered as one of the fruits with highest antioxidant capacity in vitro. </a:t>
            </a:r>
            <a:r>
              <a:rPr lang="en-CA" sz="3600" dirty="0">
                <a:solidFill>
                  <a:prstClr val="black"/>
                </a:solidFill>
              </a:rPr>
              <a:t>These three haskap varieties are full sibs, yet in most tests done there were significant differences between varieties.  This species is </a:t>
            </a:r>
            <a:r>
              <a:rPr lang="en-CA" sz="3600" dirty="0" err="1">
                <a:solidFill>
                  <a:prstClr val="black"/>
                </a:solidFill>
              </a:rPr>
              <a:t>tetraploid</a:t>
            </a:r>
            <a:r>
              <a:rPr lang="en-CA" sz="3600" dirty="0">
                <a:solidFill>
                  <a:prstClr val="black"/>
                </a:solidFill>
              </a:rPr>
              <a:t> and an obligate </a:t>
            </a:r>
            <a:r>
              <a:rPr lang="en-CA" sz="3600" dirty="0" err="1">
                <a:solidFill>
                  <a:prstClr val="black"/>
                </a:solidFill>
              </a:rPr>
              <a:t>outcrosser</a:t>
            </a:r>
            <a:r>
              <a:rPr lang="en-CA" sz="3600" dirty="0">
                <a:solidFill>
                  <a:prstClr val="black"/>
                </a:solidFill>
              </a:rPr>
              <a:t>, which could account for some of this variability. A morphological difference between varieties is that ‘Borealis’ has a dense canopy </a:t>
            </a:r>
            <a:r>
              <a:rPr lang="en-CA" sz="3600" dirty="0" smtClean="0">
                <a:solidFill>
                  <a:prstClr val="black"/>
                </a:solidFill>
              </a:rPr>
              <a:t>that </a:t>
            </a:r>
            <a:r>
              <a:rPr lang="en-CA" sz="3600" dirty="0">
                <a:solidFill>
                  <a:prstClr val="black"/>
                </a:solidFill>
              </a:rPr>
              <a:t>usually hides berries from plain view </a:t>
            </a:r>
            <a:endParaRPr lang="en-US" sz="3600" b="1" dirty="0">
              <a:latin typeface="BernhardMod BT" pitchFamily="18" charset="0"/>
            </a:endParaRPr>
          </a:p>
        </p:txBody>
      </p:sp>
      <p:sp>
        <p:nvSpPr>
          <p:cNvPr id="79" name="Text Box 41"/>
          <p:cNvSpPr txBox="1">
            <a:spLocks noChangeArrowheads="1"/>
          </p:cNvSpPr>
          <p:nvPr/>
        </p:nvSpPr>
        <p:spPr bwMode="auto">
          <a:xfrm>
            <a:off x="20234247" y="5398469"/>
            <a:ext cx="9901313" cy="11535324"/>
          </a:xfrm>
          <a:prstGeom prst="rect">
            <a:avLst/>
          </a:prstGeom>
          <a:noFill/>
          <a:ln w="9525">
            <a:noFill/>
            <a:miter lim="800000"/>
            <a:headEnd/>
            <a:tailEnd/>
          </a:ln>
          <a:effectLst/>
        </p:spPr>
        <p:txBody>
          <a:bodyPr wrap="square" lIns="85204" tIns="42602" rIns="85204" bIns="42602">
            <a:spAutoFit/>
          </a:bodyPr>
          <a:lstStyle/>
          <a:p>
            <a:pPr defTabSz="4026471"/>
            <a:r>
              <a:rPr lang="en-US" sz="7200" b="1" dirty="0" smtClean="0">
                <a:latin typeface="BernhardMod BT" pitchFamily="18" charset="0"/>
              </a:rPr>
              <a:t>Materials and Methods</a:t>
            </a:r>
          </a:p>
          <a:p>
            <a:r>
              <a:rPr lang="en-CA" sz="3200" dirty="0" smtClean="0"/>
              <a:t>Haskap fruit was obtained from the U. of Sask. Fruit Program.  Other fruit was purchased locally in Truro, NS. The </a:t>
            </a:r>
            <a:r>
              <a:rPr lang="en-CA" sz="3200" dirty="0" err="1"/>
              <a:t>Folin-Ciocalteu</a:t>
            </a:r>
            <a:r>
              <a:rPr lang="en-CA" sz="3200" dirty="0"/>
              <a:t> assay was performed to estimate the total phenols </a:t>
            </a:r>
            <a:r>
              <a:rPr lang="en-CA" sz="3200" dirty="0" smtClean="0"/>
              <a:t>(Singleton </a:t>
            </a:r>
            <a:r>
              <a:rPr lang="en-CA" sz="3200" dirty="0"/>
              <a:t>and </a:t>
            </a:r>
            <a:r>
              <a:rPr lang="en-CA" sz="3200" dirty="0" smtClean="0"/>
              <a:t>Rossi, 1965</a:t>
            </a:r>
            <a:r>
              <a:rPr lang="en-CA" sz="3200" dirty="0"/>
              <a:t>) and modified by Rupasinghe et al. (2010). Determination of total flavonoid content was done by </a:t>
            </a:r>
            <a:r>
              <a:rPr lang="en-CA" sz="3200" dirty="0" smtClean="0"/>
              <a:t>a modified </a:t>
            </a:r>
            <a:r>
              <a:rPr lang="en-CA" sz="3200" dirty="0"/>
              <a:t>aluminum chloride colorimetric </a:t>
            </a:r>
            <a:r>
              <a:rPr lang="en-CA" sz="3200" dirty="0" smtClean="0"/>
              <a:t>method based on </a:t>
            </a:r>
            <a:r>
              <a:rPr lang="en-CA" sz="3200" dirty="0" err="1" smtClean="0"/>
              <a:t>Marinova</a:t>
            </a:r>
            <a:r>
              <a:rPr lang="en-CA" sz="3200" dirty="0" smtClean="0"/>
              <a:t> </a:t>
            </a:r>
            <a:r>
              <a:rPr lang="en-CA" sz="3200" dirty="0"/>
              <a:t>et al </a:t>
            </a:r>
            <a:r>
              <a:rPr lang="en-CA" sz="3200" dirty="0" smtClean="0"/>
              <a:t>(2005</a:t>
            </a:r>
            <a:r>
              <a:rPr lang="en-CA" sz="3200" dirty="0"/>
              <a:t>). </a:t>
            </a:r>
            <a:r>
              <a:rPr lang="en-CA" sz="3200" dirty="0" smtClean="0"/>
              <a:t>The </a:t>
            </a:r>
            <a:r>
              <a:rPr lang="en-CA" sz="3200" dirty="0"/>
              <a:t>ferric reducing antioxidant power (FRAP) assay was used to determine the electron donating potential of the fruit samples </a:t>
            </a:r>
            <a:r>
              <a:rPr lang="en-CA" sz="3200" dirty="0" smtClean="0"/>
              <a:t>(</a:t>
            </a:r>
            <a:r>
              <a:rPr lang="en-CA" sz="3200" dirty="0" err="1" smtClean="0"/>
              <a:t>Benzie</a:t>
            </a:r>
            <a:r>
              <a:rPr lang="en-CA" sz="3200" dirty="0" smtClean="0"/>
              <a:t> </a:t>
            </a:r>
            <a:r>
              <a:rPr lang="en-CA" sz="3200" dirty="0"/>
              <a:t>and </a:t>
            </a:r>
            <a:r>
              <a:rPr lang="en-CA" sz="3200" dirty="0" smtClean="0"/>
              <a:t>Strain, 1996; </a:t>
            </a:r>
            <a:r>
              <a:rPr lang="en-CA" sz="3200" dirty="0"/>
              <a:t>Rupasinghe et al. </a:t>
            </a:r>
            <a:r>
              <a:rPr lang="en-CA" sz="3200" dirty="0" smtClean="0"/>
              <a:t>2010</a:t>
            </a:r>
            <a:r>
              <a:rPr lang="en-CA" sz="3200" dirty="0"/>
              <a:t>).  The hydrophilic oxygen radical absorbance capacity (ORAC) assay was </a:t>
            </a:r>
            <a:r>
              <a:rPr lang="en-CA" sz="3200" dirty="0" smtClean="0"/>
              <a:t>based </a:t>
            </a:r>
            <a:r>
              <a:rPr lang="en-CA" sz="3200" dirty="0"/>
              <a:t>on Huang et al. (2002). The free radical scavenging activity of fruit polyphenols was measured using the method described by Brand-Williams et al. (1995) and modified by Lu and Foo (2000). Various nutritional levels were also analysed</a:t>
            </a:r>
            <a:r>
              <a:rPr lang="en-CA" sz="3200" dirty="0" smtClean="0"/>
              <a:t>.  Statistical </a:t>
            </a:r>
            <a:r>
              <a:rPr lang="en-CA" sz="3200" dirty="0"/>
              <a:t>analysis </a:t>
            </a:r>
            <a:r>
              <a:rPr lang="en-CA" sz="3200" dirty="0" smtClean="0"/>
              <a:t>used </a:t>
            </a:r>
            <a:r>
              <a:rPr lang="en-CA" sz="3200" dirty="0"/>
              <a:t>ANOVA, the general linear model, with SAS System version 9.2 for Windows. Mean separations were examined using </a:t>
            </a:r>
            <a:r>
              <a:rPr lang="en-CA" sz="3200" dirty="0" err="1"/>
              <a:t>Tukey’s</a:t>
            </a:r>
            <a:r>
              <a:rPr lang="en-CA" sz="3200" dirty="0"/>
              <a:t> Student range test (t-test). Significant differences were compared using a </a:t>
            </a:r>
            <a:r>
              <a:rPr lang="en-CA" sz="3200" i="1" dirty="0"/>
              <a:t>p</a:t>
            </a:r>
            <a:r>
              <a:rPr lang="en-CA" sz="3200" dirty="0"/>
              <a:t>-value of 0.05</a:t>
            </a:r>
            <a:r>
              <a:rPr lang="en-CA" sz="3200" dirty="0" smtClean="0"/>
              <a:t>.</a:t>
            </a:r>
            <a:endParaRPr lang="en-CA" sz="3200" dirty="0"/>
          </a:p>
        </p:txBody>
      </p:sp>
      <p:pic>
        <p:nvPicPr>
          <p:cNvPr id="59" name="Picture 4"/>
          <p:cNvPicPr>
            <a:picLocks noChangeAspect="1" noChangeArrowheads="1"/>
          </p:cNvPicPr>
          <p:nvPr/>
        </p:nvPicPr>
        <p:blipFill>
          <a:blip r:embed="rId3" cstate="print">
            <a:lum bright="-18000" contrast="24000"/>
            <a:extLst>
              <a:ext uri="{28A0092B-C50C-407E-A947-70E740481C1C}">
                <a14:useLocalDpi xmlns:a14="http://schemas.microsoft.com/office/drawing/2010/main" val="0"/>
              </a:ext>
            </a:extLst>
          </a:blip>
          <a:srcRect/>
          <a:stretch>
            <a:fillRect/>
          </a:stretch>
        </p:blipFill>
        <p:spPr bwMode="auto">
          <a:xfrm>
            <a:off x="20838367" y="40802236"/>
            <a:ext cx="8294305" cy="1407113"/>
          </a:xfrm>
          <a:prstGeom prst="rect">
            <a:avLst/>
          </a:prstGeom>
          <a:noFill/>
          <a:ln w="9525">
            <a:noFill/>
            <a:miter lim="800000"/>
            <a:headEnd/>
            <a:tailEnd/>
          </a:ln>
          <a:effectLst/>
        </p:spPr>
      </p:pic>
      <p:sp>
        <p:nvSpPr>
          <p:cNvPr id="9" name="Rectangle 8"/>
          <p:cNvSpPr/>
          <p:nvPr/>
        </p:nvSpPr>
        <p:spPr>
          <a:xfrm>
            <a:off x="11100797" y="32584602"/>
            <a:ext cx="9011434" cy="4524315"/>
          </a:xfrm>
          <a:prstGeom prst="rect">
            <a:avLst/>
          </a:prstGeom>
        </p:spPr>
        <p:txBody>
          <a:bodyPr wrap="square">
            <a:spAutoFit/>
          </a:bodyPr>
          <a:lstStyle/>
          <a:p>
            <a:pPr lvl="0" defTabSz="4026471"/>
            <a:r>
              <a:rPr lang="en-CA" sz="3600" dirty="0" smtClean="0">
                <a:solidFill>
                  <a:prstClr val="black"/>
                </a:solidFill>
              </a:rPr>
              <a:t>and </a:t>
            </a:r>
            <a:r>
              <a:rPr lang="en-CA" sz="3600" dirty="0">
                <a:solidFill>
                  <a:prstClr val="black"/>
                </a:solidFill>
              </a:rPr>
              <a:t>may result in less sunlight directly reaching the berries (Bors 2012). </a:t>
            </a:r>
            <a:endParaRPr lang="en-CA" sz="3600" dirty="0" smtClean="0">
              <a:solidFill>
                <a:prstClr val="black"/>
              </a:solidFill>
            </a:endParaRPr>
          </a:p>
          <a:p>
            <a:pPr lvl="0" defTabSz="4026471"/>
            <a:r>
              <a:rPr lang="en-CA" sz="3600" dirty="0" smtClean="0">
                <a:solidFill>
                  <a:prstClr val="black"/>
                </a:solidFill>
              </a:rPr>
              <a:t>F</a:t>
            </a:r>
            <a:r>
              <a:rPr lang="en-CA" sz="3600" dirty="0" smtClean="0"/>
              <a:t>urther </a:t>
            </a:r>
            <a:r>
              <a:rPr lang="en-CA" sz="3600" dirty="0"/>
              <a:t>investigations are warranted for understanding the heath promoting properties of haskap </a:t>
            </a:r>
            <a:r>
              <a:rPr lang="en-CA" sz="3600" dirty="0" smtClean="0"/>
              <a:t> bred and grown </a:t>
            </a:r>
            <a:r>
              <a:rPr lang="en-CA" sz="3600" dirty="0"/>
              <a:t>in Canada </a:t>
            </a:r>
            <a:r>
              <a:rPr lang="en-CA" sz="3600" dirty="0" smtClean="0"/>
              <a:t>.  Such research has the potential </a:t>
            </a:r>
            <a:r>
              <a:rPr lang="en-CA" sz="3600" dirty="0"/>
              <a:t>for developing unique functional foods and natural health products.</a:t>
            </a:r>
            <a:endParaRPr lang="en-US" sz="3600" b="1" dirty="0">
              <a:solidFill>
                <a:prstClr val="black"/>
              </a:solidFill>
              <a:latin typeface="BernhardMod BT" pitchFamily="18" charset="0"/>
            </a:endParaRPr>
          </a:p>
        </p:txBody>
      </p:sp>
      <p:sp>
        <p:nvSpPr>
          <p:cNvPr id="11" name="Rectangle 10"/>
          <p:cNvSpPr/>
          <p:nvPr/>
        </p:nvSpPr>
        <p:spPr>
          <a:xfrm>
            <a:off x="11199943" y="37300444"/>
            <a:ext cx="8710482" cy="2062103"/>
          </a:xfrm>
          <a:prstGeom prst="rect">
            <a:avLst/>
          </a:prstGeom>
        </p:spPr>
        <p:txBody>
          <a:bodyPr wrap="square">
            <a:spAutoFit/>
          </a:bodyPr>
          <a:lstStyle/>
          <a:p>
            <a:r>
              <a:rPr lang="en-CA" sz="3200" b="1" dirty="0"/>
              <a:t>ACKNOWLEDGEMENTS</a:t>
            </a:r>
          </a:p>
          <a:p>
            <a:r>
              <a:rPr lang="en-CA" sz="3200" dirty="0"/>
              <a:t>This research was funded by Nova Scotia Economic &amp; Rural Development (NSERD) program and Saskatchewan’s Agriculture Development Fund. </a:t>
            </a:r>
            <a:endParaRPr lang="en-CA" sz="3200" b="1" dirty="0"/>
          </a:p>
        </p:txBody>
      </p:sp>
      <p:grpSp>
        <p:nvGrpSpPr>
          <p:cNvPr id="19" name="Group 18"/>
          <p:cNvGrpSpPr/>
          <p:nvPr/>
        </p:nvGrpSpPr>
        <p:grpSpPr>
          <a:xfrm>
            <a:off x="1188344" y="10513468"/>
            <a:ext cx="8797567" cy="14941425"/>
            <a:chOff x="972319" y="13554644"/>
            <a:chExt cx="8797567" cy="14941425"/>
          </a:xfrm>
        </p:grpSpPr>
        <p:pic>
          <p:nvPicPr>
            <p:cNvPr id="1030" name="Picture 6" descr="G:\Graphics\2009\2009-07-27\HaskapJoannaDSC04254_ (1)_ (2)_ (3)_tonemapp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16200000">
              <a:off x="2051364" y="12475599"/>
              <a:ext cx="6439845" cy="8597935"/>
            </a:xfrm>
            <a:prstGeom prst="rect">
              <a:avLst/>
            </a:prstGeom>
            <a:noFill/>
          </p:spPr>
        </p:pic>
        <p:pic>
          <p:nvPicPr>
            <p:cNvPr id="12" name="Picture 5" descr="D:\Pictures\2012-06-28\_DSC508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5400000">
              <a:off x="1930477" y="18915054"/>
              <a:ext cx="6681620" cy="85979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01532" y="26680187"/>
              <a:ext cx="8768354" cy="1815882"/>
            </a:xfrm>
            <a:prstGeom prst="rect">
              <a:avLst/>
            </a:prstGeom>
          </p:spPr>
          <p:txBody>
            <a:bodyPr wrap="square">
              <a:spAutoFit/>
            </a:bodyPr>
            <a:lstStyle/>
            <a:p>
              <a:r>
                <a:rPr lang="en-CA" sz="2800" dirty="0" smtClean="0"/>
                <a:t>Figure 1.  New Haskap varieties have been  released that can be mechanically harvested (above) and have excellent flavour. ‘Indigo Gem’s ‘fruit (below) is similar in size and appearance to ‘Borealis’ and ‘Tundra’.</a:t>
              </a:r>
              <a:endParaRPr lang="en-CA" sz="2800" dirty="0"/>
            </a:p>
          </p:txBody>
        </p:sp>
      </p:grpSp>
      <p:sp>
        <p:nvSpPr>
          <p:cNvPr id="61" name="Rounded Rectangle 60"/>
          <p:cNvSpPr/>
          <p:nvPr/>
        </p:nvSpPr>
        <p:spPr>
          <a:xfrm>
            <a:off x="10517234" y="17930292"/>
            <a:ext cx="19298144" cy="14253527"/>
          </a:xfrm>
          <a:prstGeom prst="roundRect">
            <a:avLst/>
          </a:prstGeom>
          <a:solidFill>
            <a:srgbClr val="92D05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 name="Picture 2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2604553" y="18523821"/>
            <a:ext cx="15123507" cy="637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1199942" y="24898890"/>
            <a:ext cx="17932730" cy="623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20627659" y="32584602"/>
            <a:ext cx="9075853" cy="8217634"/>
          </a:xfrm>
          <a:prstGeom prst="rect">
            <a:avLst/>
          </a:prstGeom>
        </p:spPr>
        <p:txBody>
          <a:bodyPr wrap="square">
            <a:spAutoFit/>
          </a:bodyPr>
          <a:lstStyle/>
          <a:p>
            <a:pPr lvl="0"/>
            <a:r>
              <a:rPr lang="en-CA" sz="1600" b="1" dirty="0">
                <a:solidFill>
                  <a:prstClr val="black"/>
                </a:solidFill>
              </a:rPr>
              <a:t>References</a:t>
            </a:r>
            <a:endParaRPr lang="en-CA" sz="1600" dirty="0">
              <a:solidFill>
                <a:prstClr val="black"/>
              </a:solidFill>
            </a:endParaRPr>
          </a:p>
          <a:p>
            <a:pPr lvl="0"/>
            <a:r>
              <a:rPr lang="en-CA" sz="1600" b="1" dirty="0" err="1">
                <a:solidFill>
                  <a:prstClr val="black"/>
                </a:solidFill>
              </a:rPr>
              <a:t>Bakowska-Barczak</a:t>
            </a:r>
            <a:r>
              <a:rPr lang="en-CA" sz="1600" b="1" dirty="0">
                <a:solidFill>
                  <a:prstClr val="black"/>
                </a:solidFill>
              </a:rPr>
              <a:t>, A. M., </a:t>
            </a:r>
            <a:r>
              <a:rPr lang="en-CA" sz="1600" b="1" dirty="0" err="1">
                <a:solidFill>
                  <a:prstClr val="black"/>
                </a:solidFill>
              </a:rPr>
              <a:t>Marianchuk</a:t>
            </a:r>
            <a:r>
              <a:rPr lang="en-CA" sz="1600" b="1" dirty="0">
                <a:solidFill>
                  <a:prstClr val="black"/>
                </a:solidFill>
              </a:rPr>
              <a:t>, M. and </a:t>
            </a:r>
            <a:r>
              <a:rPr lang="en-CA" sz="1600" b="1" dirty="0" err="1">
                <a:solidFill>
                  <a:prstClr val="black"/>
                </a:solidFill>
              </a:rPr>
              <a:t>Kolodziejczyk</a:t>
            </a:r>
            <a:r>
              <a:rPr lang="en-CA" sz="1600" b="1" dirty="0">
                <a:solidFill>
                  <a:prstClr val="black"/>
                </a:solidFill>
              </a:rPr>
              <a:t> P.  2007.  </a:t>
            </a:r>
            <a:r>
              <a:rPr lang="en-CA" sz="1600" dirty="0">
                <a:solidFill>
                  <a:prstClr val="black"/>
                </a:solidFill>
              </a:rPr>
              <a:t>Survey of bioactive components in Western Canadian berries. Can. J. Physiol. </a:t>
            </a:r>
            <a:r>
              <a:rPr lang="en-CA" sz="1600" dirty="0" err="1">
                <a:solidFill>
                  <a:prstClr val="black"/>
                </a:solidFill>
              </a:rPr>
              <a:t>Pharmacol</a:t>
            </a:r>
            <a:r>
              <a:rPr lang="en-CA" sz="1600" dirty="0">
                <a:solidFill>
                  <a:prstClr val="black"/>
                </a:solidFill>
              </a:rPr>
              <a:t>. 85: 1139–1152. </a:t>
            </a:r>
          </a:p>
          <a:p>
            <a:pPr lvl="0"/>
            <a:r>
              <a:rPr lang="en-CA" sz="1600" b="1" dirty="0" err="1">
                <a:solidFill>
                  <a:prstClr val="black"/>
                </a:solidFill>
              </a:rPr>
              <a:t>Benzie</a:t>
            </a:r>
            <a:r>
              <a:rPr lang="en-CA" sz="1600" b="1" dirty="0">
                <a:solidFill>
                  <a:prstClr val="black"/>
                </a:solidFill>
              </a:rPr>
              <a:t>, I. and Strain, J. 1996.</a:t>
            </a:r>
            <a:r>
              <a:rPr lang="en-CA" sz="1600" dirty="0">
                <a:solidFill>
                  <a:prstClr val="black"/>
                </a:solidFill>
              </a:rPr>
              <a:t> The ferric reducing ability of plasma (FRAP) as a measure of “antioxidant power”: the FRAP assay. Anal. </a:t>
            </a:r>
            <a:r>
              <a:rPr lang="en-CA" sz="1600" dirty="0" err="1">
                <a:solidFill>
                  <a:prstClr val="black"/>
                </a:solidFill>
              </a:rPr>
              <a:t>Biochem</a:t>
            </a:r>
            <a:r>
              <a:rPr lang="en-CA" sz="1600" dirty="0">
                <a:solidFill>
                  <a:prstClr val="black"/>
                </a:solidFill>
              </a:rPr>
              <a:t>. </a:t>
            </a:r>
            <a:r>
              <a:rPr lang="en-CA" sz="1600" b="1" dirty="0">
                <a:solidFill>
                  <a:prstClr val="black"/>
                </a:solidFill>
              </a:rPr>
              <a:t>239</a:t>
            </a:r>
            <a:r>
              <a:rPr lang="en-CA" sz="1600" dirty="0">
                <a:solidFill>
                  <a:prstClr val="black"/>
                </a:solidFill>
              </a:rPr>
              <a:t>: 70-76.</a:t>
            </a:r>
          </a:p>
          <a:p>
            <a:pPr lvl="0"/>
            <a:r>
              <a:rPr lang="en-CA" sz="1600" b="1" dirty="0">
                <a:solidFill>
                  <a:prstClr val="black"/>
                </a:solidFill>
              </a:rPr>
              <a:t>Bors, B.  2009.</a:t>
            </a:r>
            <a:r>
              <a:rPr lang="en-CA" sz="1600" dirty="0">
                <a:solidFill>
                  <a:prstClr val="black"/>
                </a:solidFill>
              </a:rPr>
              <a:t>  Breeding of Lonicera caerulea L. for Saskatchewan and Canada. .  Proceedings of the 1st Virtual International Scientific Conference on Lonicera caerulea L.  Sponsored by Russian Academy of Agricultural Sciences, Ministry of Agriculture, All-Russian </a:t>
            </a:r>
            <a:r>
              <a:rPr lang="en-CA" sz="1600" dirty="0" err="1">
                <a:solidFill>
                  <a:prstClr val="black"/>
                </a:solidFill>
              </a:rPr>
              <a:t>Horticulturae</a:t>
            </a:r>
            <a:r>
              <a:rPr lang="en-CA" sz="1600" dirty="0">
                <a:solidFill>
                  <a:prstClr val="black"/>
                </a:solidFill>
              </a:rPr>
              <a:t> </a:t>
            </a:r>
            <a:r>
              <a:rPr lang="en-CA" sz="1600" dirty="0" err="1">
                <a:solidFill>
                  <a:prstClr val="black"/>
                </a:solidFill>
              </a:rPr>
              <a:t>Michurin</a:t>
            </a:r>
            <a:r>
              <a:rPr lang="en-CA" sz="1600" dirty="0">
                <a:solidFill>
                  <a:prstClr val="black"/>
                </a:solidFill>
              </a:rPr>
              <a:t> Institute.  88-98.</a:t>
            </a:r>
          </a:p>
          <a:p>
            <a:pPr lvl="0"/>
            <a:r>
              <a:rPr lang="en-CA" sz="1600" b="1" dirty="0">
                <a:solidFill>
                  <a:prstClr val="black"/>
                </a:solidFill>
              </a:rPr>
              <a:t>Bors, B., Thomson, J., </a:t>
            </a:r>
            <a:r>
              <a:rPr lang="en-CA" sz="1600" b="1" dirty="0" err="1">
                <a:solidFill>
                  <a:prstClr val="black"/>
                </a:solidFill>
              </a:rPr>
              <a:t>Sawchuk,E</a:t>
            </a:r>
            <a:r>
              <a:rPr lang="en-CA" sz="1600" b="1" dirty="0">
                <a:solidFill>
                  <a:prstClr val="black"/>
                </a:solidFill>
              </a:rPr>
              <a:t>., Reimer, P., Sawatzky, R. and Sander, T. 2012.</a:t>
            </a:r>
            <a:r>
              <a:rPr lang="en-CA" sz="1600" dirty="0">
                <a:solidFill>
                  <a:prstClr val="black"/>
                </a:solidFill>
              </a:rPr>
              <a:t>  Haskap breeding and production final report.  Saskatchewan Agriculture ADF2008-0042.  142pgs.</a:t>
            </a:r>
          </a:p>
          <a:p>
            <a:pPr lvl="0"/>
            <a:r>
              <a:rPr lang="en-CA" sz="1600" b="1" dirty="0">
                <a:solidFill>
                  <a:prstClr val="black"/>
                </a:solidFill>
              </a:rPr>
              <a:t>Brand-Williams, W., </a:t>
            </a:r>
            <a:r>
              <a:rPr lang="en-CA" sz="1600" b="1" dirty="0" err="1">
                <a:solidFill>
                  <a:prstClr val="black"/>
                </a:solidFill>
              </a:rPr>
              <a:t>Cuvelier</a:t>
            </a:r>
            <a:r>
              <a:rPr lang="en-CA" sz="1600" b="1" dirty="0">
                <a:solidFill>
                  <a:prstClr val="black"/>
                </a:solidFill>
              </a:rPr>
              <a:t>, M. E. and </a:t>
            </a:r>
            <a:r>
              <a:rPr lang="en-CA" sz="1600" b="1" dirty="0" err="1">
                <a:solidFill>
                  <a:prstClr val="black"/>
                </a:solidFill>
              </a:rPr>
              <a:t>Berset</a:t>
            </a:r>
            <a:r>
              <a:rPr lang="en-CA" sz="1600" b="1" dirty="0">
                <a:solidFill>
                  <a:prstClr val="black"/>
                </a:solidFill>
              </a:rPr>
              <a:t>, C. 1995.</a:t>
            </a:r>
            <a:r>
              <a:rPr lang="en-CA" sz="1600" dirty="0">
                <a:solidFill>
                  <a:prstClr val="black"/>
                </a:solidFill>
              </a:rPr>
              <a:t> Use of a free radical method to evaluate antioxidant activity. LWT-Food </a:t>
            </a:r>
            <a:r>
              <a:rPr lang="en-CA" sz="1600" dirty="0" err="1">
                <a:solidFill>
                  <a:prstClr val="black"/>
                </a:solidFill>
              </a:rPr>
              <a:t>Sci</a:t>
            </a:r>
            <a:r>
              <a:rPr lang="en-CA" sz="1600" dirty="0">
                <a:solidFill>
                  <a:prstClr val="black"/>
                </a:solidFill>
              </a:rPr>
              <a:t> Tech, </a:t>
            </a:r>
            <a:r>
              <a:rPr lang="en-CA" sz="1600" b="1" dirty="0">
                <a:solidFill>
                  <a:prstClr val="black"/>
                </a:solidFill>
              </a:rPr>
              <a:t>28:</a:t>
            </a:r>
            <a:r>
              <a:rPr lang="en-CA" sz="1600" dirty="0">
                <a:solidFill>
                  <a:prstClr val="black"/>
                </a:solidFill>
              </a:rPr>
              <a:t> 25-30.</a:t>
            </a:r>
          </a:p>
          <a:p>
            <a:pPr lvl="0"/>
            <a:r>
              <a:rPr lang="en-CA" sz="1600" b="1" dirty="0">
                <a:solidFill>
                  <a:prstClr val="black"/>
                </a:solidFill>
              </a:rPr>
              <a:t>Huang, D., </a:t>
            </a:r>
            <a:r>
              <a:rPr lang="en-CA" sz="1600" b="1" dirty="0" err="1">
                <a:solidFill>
                  <a:prstClr val="black"/>
                </a:solidFill>
              </a:rPr>
              <a:t>Ou</a:t>
            </a:r>
            <a:r>
              <a:rPr lang="en-CA" sz="1600" b="1" dirty="0">
                <a:solidFill>
                  <a:prstClr val="black"/>
                </a:solidFill>
              </a:rPr>
              <a:t>, B., </a:t>
            </a:r>
            <a:r>
              <a:rPr lang="en-CA" sz="1600" b="1" dirty="0" err="1">
                <a:solidFill>
                  <a:prstClr val="black"/>
                </a:solidFill>
              </a:rPr>
              <a:t>Hampsch-Woodil</a:t>
            </a:r>
            <a:r>
              <a:rPr lang="en-CA" sz="1600" b="1" dirty="0">
                <a:solidFill>
                  <a:prstClr val="black"/>
                </a:solidFill>
              </a:rPr>
              <a:t>, M., Flanagan, J. and Prior, R. 2002</a:t>
            </a:r>
            <a:r>
              <a:rPr lang="en-CA" sz="1600" dirty="0">
                <a:solidFill>
                  <a:prstClr val="black"/>
                </a:solidFill>
              </a:rPr>
              <a:t>. High-throughput assay of oxygen radical absorbance capacity (ORAC) using a multichannel liquid handling system coupled with a </a:t>
            </a:r>
            <a:r>
              <a:rPr lang="en-CA" sz="1600" dirty="0" err="1">
                <a:solidFill>
                  <a:prstClr val="black"/>
                </a:solidFill>
              </a:rPr>
              <a:t>microplate</a:t>
            </a:r>
            <a:r>
              <a:rPr lang="en-CA" sz="1600" dirty="0">
                <a:solidFill>
                  <a:prstClr val="black"/>
                </a:solidFill>
              </a:rPr>
              <a:t> fluorescence reader in 96-well format. J. </a:t>
            </a:r>
            <a:r>
              <a:rPr lang="en-CA" sz="1600" dirty="0" err="1">
                <a:solidFill>
                  <a:prstClr val="black"/>
                </a:solidFill>
              </a:rPr>
              <a:t>Agric</a:t>
            </a:r>
            <a:r>
              <a:rPr lang="en-CA" sz="1600" dirty="0">
                <a:solidFill>
                  <a:prstClr val="black"/>
                </a:solidFill>
              </a:rPr>
              <a:t> Food Chem. </a:t>
            </a:r>
            <a:r>
              <a:rPr lang="en-CA" sz="1600" b="1" dirty="0">
                <a:solidFill>
                  <a:prstClr val="black"/>
                </a:solidFill>
              </a:rPr>
              <a:t>50</a:t>
            </a:r>
            <a:r>
              <a:rPr lang="en-CA" sz="1600" dirty="0">
                <a:solidFill>
                  <a:prstClr val="black"/>
                </a:solidFill>
              </a:rPr>
              <a:t>: 4437-4444.</a:t>
            </a:r>
          </a:p>
          <a:p>
            <a:pPr lvl="0"/>
            <a:r>
              <a:rPr lang="en-CA" sz="1600" b="1" dirty="0" err="1">
                <a:solidFill>
                  <a:prstClr val="black"/>
                </a:solidFill>
              </a:rPr>
              <a:t>Jurikova</a:t>
            </a:r>
            <a:r>
              <a:rPr lang="en-CA" sz="1600" b="1" dirty="0">
                <a:solidFill>
                  <a:prstClr val="black"/>
                </a:solidFill>
              </a:rPr>
              <a:t>, T., </a:t>
            </a:r>
            <a:r>
              <a:rPr lang="en-CA" sz="1600" b="1" dirty="0" err="1">
                <a:solidFill>
                  <a:prstClr val="black"/>
                </a:solidFill>
              </a:rPr>
              <a:t>Rop</a:t>
            </a:r>
            <a:r>
              <a:rPr lang="en-CA" sz="1600" b="1" dirty="0">
                <a:solidFill>
                  <a:prstClr val="black"/>
                </a:solidFill>
              </a:rPr>
              <a:t>, O., </a:t>
            </a:r>
            <a:r>
              <a:rPr lang="en-CA" sz="1600" b="1" dirty="0" err="1">
                <a:solidFill>
                  <a:prstClr val="black"/>
                </a:solidFill>
              </a:rPr>
              <a:t>Mlcek</a:t>
            </a:r>
            <a:r>
              <a:rPr lang="en-CA" sz="1600" b="1" dirty="0">
                <a:solidFill>
                  <a:prstClr val="black"/>
                </a:solidFill>
              </a:rPr>
              <a:t>, J., </a:t>
            </a:r>
            <a:r>
              <a:rPr lang="en-CA" sz="1600" b="1" dirty="0" err="1">
                <a:solidFill>
                  <a:prstClr val="black"/>
                </a:solidFill>
              </a:rPr>
              <a:t>Sochor</a:t>
            </a:r>
            <a:r>
              <a:rPr lang="en-CA" sz="1600" b="1" dirty="0">
                <a:solidFill>
                  <a:prstClr val="black"/>
                </a:solidFill>
              </a:rPr>
              <a:t>, J., </a:t>
            </a:r>
            <a:r>
              <a:rPr lang="en-CA" sz="1600" b="1" dirty="0" err="1">
                <a:solidFill>
                  <a:prstClr val="black"/>
                </a:solidFill>
              </a:rPr>
              <a:t>Balla</a:t>
            </a:r>
            <a:r>
              <a:rPr lang="en-CA" sz="1600" b="1" dirty="0">
                <a:solidFill>
                  <a:prstClr val="black"/>
                </a:solidFill>
              </a:rPr>
              <a:t>, S., </a:t>
            </a:r>
            <a:r>
              <a:rPr lang="en-CA" sz="1600" b="1" dirty="0" err="1">
                <a:solidFill>
                  <a:prstClr val="black"/>
                </a:solidFill>
              </a:rPr>
              <a:t>Szekeres</a:t>
            </a:r>
            <a:r>
              <a:rPr lang="en-CA" sz="1600" b="1" dirty="0">
                <a:solidFill>
                  <a:prstClr val="black"/>
                </a:solidFill>
              </a:rPr>
              <a:t>, L., </a:t>
            </a:r>
            <a:r>
              <a:rPr lang="en-CA" sz="1600" b="1" dirty="0" err="1">
                <a:solidFill>
                  <a:prstClr val="black"/>
                </a:solidFill>
              </a:rPr>
              <a:t>Hegedusova</a:t>
            </a:r>
            <a:r>
              <a:rPr lang="en-CA" sz="1600" b="1" dirty="0">
                <a:solidFill>
                  <a:prstClr val="black"/>
                </a:solidFill>
              </a:rPr>
              <a:t>, A., </a:t>
            </a:r>
            <a:r>
              <a:rPr lang="en-CA" sz="1600" b="1" dirty="0" err="1">
                <a:solidFill>
                  <a:prstClr val="black"/>
                </a:solidFill>
              </a:rPr>
              <a:t>Hubalek</a:t>
            </a:r>
            <a:r>
              <a:rPr lang="en-CA" sz="1600" b="1" dirty="0">
                <a:solidFill>
                  <a:prstClr val="black"/>
                </a:solidFill>
              </a:rPr>
              <a:t>, J., Adam, V., and </a:t>
            </a:r>
            <a:r>
              <a:rPr lang="en-CA" sz="1600" b="1" dirty="0" err="1">
                <a:solidFill>
                  <a:prstClr val="black"/>
                </a:solidFill>
              </a:rPr>
              <a:t>Kizek</a:t>
            </a:r>
            <a:r>
              <a:rPr lang="en-CA" sz="1600" b="1" dirty="0">
                <a:solidFill>
                  <a:prstClr val="black"/>
                </a:solidFill>
              </a:rPr>
              <a:t>, R. 2012.</a:t>
            </a:r>
            <a:r>
              <a:rPr lang="en-CA" sz="1600" dirty="0">
                <a:solidFill>
                  <a:prstClr val="black"/>
                </a:solidFill>
              </a:rPr>
              <a:t> Phenolic profile of edible honeysuckle berries (Genus </a:t>
            </a:r>
            <a:r>
              <a:rPr lang="en-CA" sz="1600" i="1" dirty="0">
                <a:solidFill>
                  <a:prstClr val="black"/>
                </a:solidFill>
              </a:rPr>
              <a:t>Lonicera</a:t>
            </a:r>
            <a:r>
              <a:rPr lang="en-CA" sz="1600" dirty="0">
                <a:solidFill>
                  <a:prstClr val="black"/>
                </a:solidFill>
              </a:rPr>
              <a:t>) and their biological effects. Molecules. </a:t>
            </a:r>
            <a:r>
              <a:rPr lang="en-CA" sz="1600" b="1" dirty="0">
                <a:solidFill>
                  <a:prstClr val="black"/>
                </a:solidFill>
              </a:rPr>
              <a:t>17</a:t>
            </a:r>
            <a:r>
              <a:rPr lang="en-CA" sz="1600" dirty="0">
                <a:solidFill>
                  <a:prstClr val="black"/>
                </a:solidFill>
              </a:rPr>
              <a:t>:61-79.</a:t>
            </a:r>
          </a:p>
          <a:p>
            <a:pPr lvl="0"/>
            <a:r>
              <a:rPr lang="en-CA" sz="1600" b="1" dirty="0">
                <a:solidFill>
                  <a:prstClr val="black"/>
                </a:solidFill>
              </a:rPr>
              <a:t>Lewis, J. 2011.</a:t>
            </a:r>
            <a:r>
              <a:rPr lang="en-CA" sz="1600" dirty="0">
                <a:solidFill>
                  <a:prstClr val="black"/>
                </a:solidFill>
              </a:rPr>
              <a:t> Is Haskap for you?</a:t>
            </a:r>
            <a:r>
              <a:rPr lang="en-CA" sz="1600" b="1" dirty="0">
                <a:solidFill>
                  <a:prstClr val="black"/>
                </a:solidFill>
              </a:rPr>
              <a:t> </a:t>
            </a:r>
            <a:r>
              <a:rPr lang="en-CA" sz="1600" dirty="0">
                <a:solidFill>
                  <a:prstClr val="black"/>
                </a:solidFill>
              </a:rPr>
              <a:t>http://www.atlanticfarmfocus.ca [2012 Jan.13].</a:t>
            </a:r>
          </a:p>
          <a:p>
            <a:pPr lvl="0"/>
            <a:r>
              <a:rPr lang="en-CA" sz="1600" b="1" dirty="0">
                <a:solidFill>
                  <a:prstClr val="black"/>
                </a:solidFill>
              </a:rPr>
              <a:t>Lu, Y. and Foo, L.Y. 2000. </a:t>
            </a:r>
            <a:r>
              <a:rPr lang="en-CA" sz="1600" dirty="0">
                <a:solidFill>
                  <a:prstClr val="black"/>
                </a:solidFill>
              </a:rPr>
              <a:t>antioxidant and radical scavenging activities of polyphenols from apple </a:t>
            </a:r>
            <a:r>
              <a:rPr lang="en-CA" sz="1600" dirty="0" err="1">
                <a:solidFill>
                  <a:prstClr val="black"/>
                </a:solidFill>
              </a:rPr>
              <a:t>pomace</a:t>
            </a:r>
            <a:r>
              <a:rPr lang="en-CA" sz="1600" dirty="0">
                <a:solidFill>
                  <a:prstClr val="black"/>
                </a:solidFill>
              </a:rPr>
              <a:t>. Food Chem. </a:t>
            </a:r>
            <a:r>
              <a:rPr lang="en-CA" sz="1600" b="1" dirty="0">
                <a:solidFill>
                  <a:prstClr val="black"/>
                </a:solidFill>
              </a:rPr>
              <a:t>68</a:t>
            </a:r>
            <a:r>
              <a:rPr lang="en-CA" sz="1600" dirty="0">
                <a:solidFill>
                  <a:prstClr val="black"/>
                </a:solidFill>
              </a:rPr>
              <a:t>: 81-85.</a:t>
            </a:r>
          </a:p>
          <a:p>
            <a:pPr lvl="0"/>
            <a:r>
              <a:rPr lang="en-CA" sz="1600" b="1" dirty="0" err="1">
                <a:solidFill>
                  <a:prstClr val="black"/>
                </a:solidFill>
              </a:rPr>
              <a:t>Marinova</a:t>
            </a:r>
            <a:r>
              <a:rPr lang="en-CA" sz="1600" b="1" dirty="0">
                <a:solidFill>
                  <a:prstClr val="black"/>
                </a:solidFill>
              </a:rPr>
              <a:t>, D.,  </a:t>
            </a:r>
            <a:r>
              <a:rPr lang="en-CA" sz="1600" b="1" dirty="0" err="1">
                <a:solidFill>
                  <a:prstClr val="black"/>
                </a:solidFill>
              </a:rPr>
              <a:t>Ribarova</a:t>
            </a:r>
            <a:r>
              <a:rPr lang="en-CA" sz="1600" b="1" dirty="0">
                <a:solidFill>
                  <a:prstClr val="black"/>
                </a:solidFill>
              </a:rPr>
              <a:t>, F. and  </a:t>
            </a:r>
            <a:r>
              <a:rPr lang="en-CA" sz="1600" b="1" dirty="0" err="1">
                <a:solidFill>
                  <a:prstClr val="black"/>
                </a:solidFill>
              </a:rPr>
              <a:t>Atanassova</a:t>
            </a:r>
            <a:r>
              <a:rPr lang="en-CA" sz="1600" b="1" dirty="0">
                <a:solidFill>
                  <a:prstClr val="black"/>
                </a:solidFill>
              </a:rPr>
              <a:t>, M. 2005.</a:t>
            </a:r>
            <a:r>
              <a:rPr lang="en-CA" sz="1600" dirty="0">
                <a:solidFill>
                  <a:prstClr val="black"/>
                </a:solidFill>
              </a:rPr>
              <a:t> Total </a:t>
            </a:r>
            <a:r>
              <a:rPr lang="en-CA" sz="1600" dirty="0" err="1">
                <a:solidFill>
                  <a:prstClr val="black"/>
                </a:solidFill>
              </a:rPr>
              <a:t>phenolics</a:t>
            </a:r>
            <a:r>
              <a:rPr lang="en-CA" sz="1600" dirty="0">
                <a:solidFill>
                  <a:prstClr val="black"/>
                </a:solidFill>
              </a:rPr>
              <a:t> and total flavonoids in Bulgarian fruits and vegetables. Journal of the University of Chemical Technology and Metallurgy, </a:t>
            </a:r>
            <a:r>
              <a:rPr lang="en-CA" sz="1600" b="1" dirty="0">
                <a:solidFill>
                  <a:prstClr val="black"/>
                </a:solidFill>
              </a:rPr>
              <a:t>40:</a:t>
            </a:r>
            <a:r>
              <a:rPr lang="en-CA" sz="1600" dirty="0">
                <a:solidFill>
                  <a:prstClr val="black"/>
                </a:solidFill>
              </a:rPr>
              <a:t> 255-260.</a:t>
            </a:r>
          </a:p>
          <a:p>
            <a:pPr lvl="0"/>
            <a:r>
              <a:rPr lang="en-CA" sz="1600" b="1" dirty="0">
                <a:solidFill>
                  <a:prstClr val="black"/>
                </a:solidFill>
              </a:rPr>
              <a:t>Rupasinghe, H.P.V. 2008.</a:t>
            </a:r>
            <a:r>
              <a:rPr lang="en-CA" sz="1600" dirty="0">
                <a:solidFill>
                  <a:prstClr val="black"/>
                </a:solidFill>
              </a:rPr>
              <a:t> The Role of Polyphenols in Quality, Postharvest Handling, and Processing of Fruits. Postharvest Biology and Technology of Fruits, Vegetables and Flowers (Ed.) </a:t>
            </a:r>
            <a:r>
              <a:rPr lang="en-CA" sz="1600" dirty="0" err="1">
                <a:solidFill>
                  <a:prstClr val="black"/>
                </a:solidFill>
              </a:rPr>
              <a:t>Paliyath</a:t>
            </a:r>
            <a:r>
              <a:rPr lang="en-CA" sz="1600" dirty="0">
                <a:solidFill>
                  <a:prstClr val="black"/>
                </a:solidFill>
              </a:rPr>
              <a:t>, G., </a:t>
            </a:r>
            <a:r>
              <a:rPr lang="en-CA" sz="1600" dirty="0" err="1">
                <a:solidFill>
                  <a:prstClr val="black"/>
                </a:solidFill>
              </a:rPr>
              <a:t>Murr</a:t>
            </a:r>
            <a:r>
              <a:rPr lang="en-CA" sz="1600" dirty="0">
                <a:solidFill>
                  <a:prstClr val="black"/>
                </a:solidFill>
              </a:rPr>
              <a:t>, D.P., </a:t>
            </a:r>
            <a:r>
              <a:rPr lang="en-CA" sz="1600" dirty="0" err="1">
                <a:solidFill>
                  <a:prstClr val="black"/>
                </a:solidFill>
              </a:rPr>
              <a:t>Handa</a:t>
            </a:r>
            <a:r>
              <a:rPr lang="en-CA" sz="1600" dirty="0">
                <a:solidFill>
                  <a:prstClr val="black"/>
                </a:solidFill>
              </a:rPr>
              <a:t>, A.K., and S. Lurie, S. Blackwell Publishing. pp. 260-281.</a:t>
            </a:r>
          </a:p>
          <a:p>
            <a:pPr lvl="0"/>
            <a:r>
              <a:rPr lang="en-CA" sz="1600" b="1" dirty="0">
                <a:solidFill>
                  <a:prstClr val="black"/>
                </a:solidFill>
              </a:rPr>
              <a:t>Rupasinghe, H. P. V., Huber, G. M., </a:t>
            </a:r>
            <a:r>
              <a:rPr lang="en-CA" sz="1600" b="1" dirty="0" err="1">
                <a:solidFill>
                  <a:prstClr val="black"/>
                </a:solidFill>
              </a:rPr>
              <a:t>Embree</a:t>
            </a:r>
            <a:r>
              <a:rPr lang="en-CA" sz="1600" b="1" dirty="0">
                <a:solidFill>
                  <a:prstClr val="black"/>
                </a:solidFill>
              </a:rPr>
              <a:t>, C. G. and </a:t>
            </a:r>
            <a:r>
              <a:rPr lang="en-CA" sz="1600" b="1" dirty="0" err="1">
                <a:solidFill>
                  <a:prstClr val="black"/>
                </a:solidFill>
              </a:rPr>
              <a:t>Forsline</a:t>
            </a:r>
            <a:r>
              <a:rPr lang="en-CA" sz="1600" b="1" dirty="0">
                <a:solidFill>
                  <a:prstClr val="black"/>
                </a:solidFill>
              </a:rPr>
              <a:t>, P. L. 2010</a:t>
            </a:r>
            <a:r>
              <a:rPr lang="en-CA" sz="1600" dirty="0">
                <a:solidFill>
                  <a:prstClr val="black"/>
                </a:solidFill>
              </a:rPr>
              <a:t>. Red-fleshed apple as a source for functional beverages. Can J. Plant Sci. </a:t>
            </a:r>
            <a:r>
              <a:rPr lang="en-CA" sz="1600" b="1" dirty="0">
                <a:solidFill>
                  <a:prstClr val="black"/>
                </a:solidFill>
              </a:rPr>
              <a:t>90</a:t>
            </a:r>
            <a:r>
              <a:rPr lang="en-CA" sz="1600" dirty="0">
                <a:solidFill>
                  <a:prstClr val="black"/>
                </a:solidFill>
              </a:rPr>
              <a:t>: 95-100.</a:t>
            </a:r>
          </a:p>
          <a:p>
            <a:pPr lvl="0"/>
            <a:r>
              <a:rPr lang="en-CA" sz="1600" b="1" dirty="0">
                <a:solidFill>
                  <a:prstClr val="black"/>
                </a:solidFill>
              </a:rPr>
              <a:t>Singleton, V. and Rossi, J. 1965.</a:t>
            </a:r>
            <a:r>
              <a:rPr lang="en-CA" sz="1600" dirty="0">
                <a:solidFill>
                  <a:prstClr val="black"/>
                </a:solidFill>
              </a:rPr>
              <a:t> </a:t>
            </a:r>
            <a:r>
              <a:rPr lang="en-CA" sz="1600" dirty="0" err="1">
                <a:solidFill>
                  <a:prstClr val="black"/>
                </a:solidFill>
              </a:rPr>
              <a:t>Colorimetry</a:t>
            </a:r>
            <a:r>
              <a:rPr lang="en-CA" sz="1600" dirty="0">
                <a:solidFill>
                  <a:prstClr val="black"/>
                </a:solidFill>
              </a:rPr>
              <a:t> of total </a:t>
            </a:r>
            <a:r>
              <a:rPr lang="en-CA" sz="1600" dirty="0" err="1">
                <a:solidFill>
                  <a:prstClr val="black"/>
                </a:solidFill>
              </a:rPr>
              <a:t>phenolics</a:t>
            </a:r>
            <a:r>
              <a:rPr lang="en-CA" sz="1600" dirty="0">
                <a:solidFill>
                  <a:prstClr val="black"/>
                </a:solidFill>
              </a:rPr>
              <a:t> with </a:t>
            </a:r>
            <a:r>
              <a:rPr lang="en-CA" sz="1600" dirty="0" err="1">
                <a:solidFill>
                  <a:prstClr val="black"/>
                </a:solidFill>
              </a:rPr>
              <a:t>phosphomolybdic-phosphotungstic</a:t>
            </a:r>
            <a:r>
              <a:rPr lang="en-CA" sz="1600" dirty="0">
                <a:solidFill>
                  <a:prstClr val="black"/>
                </a:solidFill>
              </a:rPr>
              <a:t> acid reagents. Am. J. </a:t>
            </a:r>
            <a:r>
              <a:rPr lang="en-CA" sz="1600" dirty="0" err="1">
                <a:solidFill>
                  <a:prstClr val="black"/>
                </a:solidFill>
              </a:rPr>
              <a:t>Enol</a:t>
            </a:r>
            <a:r>
              <a:rPr lang="en-CA" sz="1600" dirty="0">
                <a:solidFill>
                  <a:prstClr val="black"/>
                </a:solidFill>
              </a:rPr>
              <a:t>. </a:t>
            </a:r>
            <a:r>
              <a:rPr lang="en-CA" sz="1600" dirty="0" err="1">
                <a:solidFill>
                  <a:prstClr val="black"/>
                </a:solidFill>
              </a:rPr>
              <a:t>Viticul</a:t>
            </a:r>
            <a:r>
              <a:rPr lang="en-CA" sz="1600" dirty="0">
                <a:solidFill>
                  <a:prstClr val="black"/>
                </a:solidFill>
              </a:rPr>
              <a:t>. </a:t>
            </a:r>
            <a:r>
              <a:rPr lang="en-CA" sz="1600" b="1" dirty="0">
                <a:solidFill>
                  <a:prstClr val="black"/>
                </a:solidFill>
              </a:rPr>
              <a:t>16</a:t>
            </a:r>
            <a:r>
              <a:rPr lang="en-CA" sz="1600" dirty="0">
                <a:solidFill>
                  <a:prstClr val="black"/>
                </a:solidFill>
              </a:rPr>
              <a:t>: 144-158.</a:t>
            </a:r>
          </a:p>
          <a:p>
            <a:pPr lvl="0"/>
            <a:r>
              <a:rPr lang="en-CA" sz="1600" b="1" dirty="0" err="1">
                <a:solidFill>
                  <a:prstClr val="black"/>
                </a:solidFill>
              </a:rPr>
              <a:t>Skupien</a:t>
            </a:r>
            <a:r>
              <a:rPr lang="en-CA" sz="1600" b="1" dirty="0">
                <a:solidFill>
                  <a:prstClr val="black"/>
                </a:solidFill>
              </a:rPr>
              <a:t>, K., </a:t>
            </a:r>
            <a:r>
              <a:rPr lang="en-CA" sz="1600" b="1" dirty="0" err="1">
                <a:solidFill>
                  <a:prstClr val="black"/>
                </a:solidFill>
              </a:rPr>
              <a:t>Ochmian</a:t>
            </a:r>
            <a:r>
              <a:rPr lang="en-CA" sz="1600" b="1" dirty="0">
                <a:solidFill>
                  <a:prstClr val="black"/>
                </a:solidFill>
              </a:rPr>
              <a:t>, I. and </a:t>
            </a:r>
            <a:r>
              <a:rPr lang="en-CA" sz="1600" b="1" dirty="0" err="1">
                <a:solidFill>
                  <a:prstClr val="black"/>
                </a:solidFill>
              </a:rPr>
              <a:t>Grajkowski</a:t>
            </a:r>
            <a:r>
              <a:rPr lang="en-CA" sz="1600" b="1" dirty="0">
                <a:solidFill>
                  <a:prstClr val="black"/>
                </a:solidFill>
              </a:rPr>
              <a:t>, J. 2009.</a:t>
            </a:r>
            <a:r>
              <a:rPr lang="en-CA" sz="1600" dirty="0">
                <a:solidFill>
                  <a:prstClr val="black"/>
                </a:solidFill>
              </a:rPr>
              <a:t> Influence of ripening time on fruit chemical composition of two blue honeysuckle cultivars. J. Fruit </a:t>
            </a:r>
            <a:r>
              <a:rPr lang="en-CA" sz="1600" dirty="0" err="1">
                <a:solidFill>
                  <a:prstClr val="black"/>
                </a:solidFill>
              </a:rPr>
              <a:t>Oranamental</a:t>
            </a:r>
            <a:r>
              <a:rPr lang="en-CA" sz="1600" dirty="0">
                <a:solidFill>
                  <a:prstClr val="black"/>
                </a:solidFill>
              </a:rPr>
              <a:t> Plant Res. </a:t>
            </a:r>
            <a:r>
              <a:rPr lang="en-CA" sz="1600" b="1" dirty="0">
                <a:solidFill>
                  <a:prstClr val="black"/>
                </a:solidFill>
              </a:rPr>
              <a:t>17</a:t>
            </a:r>
            <a:r>
              <a:rPr lang="en-CA" sz="1600" dirty="0">
                <a:solidFill>
                  <a:prstClr val="black"/>
                </a:solidFill>
              </a:rPr>
              <a:t>: 101-111.</a:t>
            </a:r>
          </a:p>
          <a:p>
            <a:pPr lvl="0"/>
            <a:endParaRPr lang="en-CA" sz="1600" b="1" dirty="0">
              <a:solidFill>
                <a:prstClr val="black"/>
              </a:solidFill>
            </a:endParaRPr>
          </a:p>
        </p:txBody>
      </p:sp>
      <p:grpSp>
        <p:nvGrpSpPr>
          <p:cNvPr id="28" name="Group 27"/>
          <p:cNvGrpSpPr/>
          <p:nvPr/>
        </p:nvGrpSpPr>
        <p:grpSpPr>
          <a:xfrm>
            <a:off x="1044328" y="2844616"/>
            <a:ext cx="5040560" cy="1908212"/>
            <a:chOff x="1044328" y="2683424"/>
            <a:chExt cx="5040560" cy="2069404"/>
          </a:xfrm>
        </p:grpSpPr>
        <p:sp>
          <p:nvSpPr>
            <p:cNvPr id="27" name="Rectangle 26"/>
            <p:cNvSpPr/>
            <p:nvPr/>
          </p:nvSpPr>
          <p:spPr>
            <a:xfrm>
              <a:off x="1044328" y="2683424"/>
              <a:ext cx="5040560" cy="20694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46"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6934" y="2821049"/>
              <a:ext cx="4570873" cy="182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49"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46872" y="39510136"/>
            <a:ext cx="5616624" cy="269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1555</Words>
  <Application>Microsoft Office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Fujitsu</dc:creator>
  <cp:lastModifiedBy>Bob</cp:lastModifiedBy>
  <cp:revision>43</cp:revision>
  <dcterms:created xsi:type="dcterms:W3CDTF">2011-02-15T14:41:58Z</dcterms:created>
  <dcterms:modified xsi:type="dcterms:W3CDTF">2012-07-10T22:21:36Z</dcterms:modified>
</cp:coreProperties>
</file>